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1" r:id="rId3"/>
  </p:sldIdLst>
  <p:sldSz cx="7775575" cy="109077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22" initials="C" lastIdx="1" clrIdx="0">
    <p:extLst>
      <p:ext uri="{19B8F6BF-5375-455C-9EA6-DF929625EA0E}">
        <p15:presenceInfo xmlns:p15="http://schemas.microsoft.com/office/powerpoint/2012/main" userId="CL2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E7EC"/>
    <a:srgbClr val="0099FF"/>
    <a:srgbClr val="BDF8F9"/>
    <a:srgbClr val="26A3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65" autoAdjust="0"/>
    <p:restoredTop sz="94660"/>
  </p:normalViewPr>
  <p:slideViewPr>
    <p:cSldViewPr snapToGrid="0">
      <p:cViewPr>
        <p:scale>
          <a:sx n="106" d="100"/>
          <a:sy n="106" d="100"/>
        </p:scale>
        <p:origin x="78" y="-3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C466451-D59B-424C-8697-B09743185777}"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2181225" y="1233488"/>
            <a:ext cx="23733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4"/>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7D0BD66-88BC-473D-9C14-A23C6790A37B}" type="slidenum">
              <a:rPr kumimoji="1" lang="ja-JP" altLang="en-US" smtClean="0"/>
              <a:t>‹#›</a:t>
            </a:fld>
            <a:endParaRPr kumimoji="1" lang="ja-JP" altLang="en-US"/>
          </a:p>
        </p:txBody>
      </p:sp>
    </p:spTree>
    <p:extLst>
      <p:ext uri="{BB962C8B-B14F-4D97-AF65-F5344CB8AC3E}">
        <p14:creationId xmlns:p14="http://schemas.microsoft.com/office/powerpoint/2010/main" val="37019834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412263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46517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96119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00459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601239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23445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686486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61414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409985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507702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406584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4646501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四角形: 角を丸くする 21">
            <a:extLst>
              <a:ext uri="{FF2B5EF4-FFF2-40B4-BE49-F238E27FC236}">
                <a16:creationId xmlns:a16="http://schemas.microsoft.com/office/drawing/2014/main" id="{4BDB1369-834B-6B85-33F2-90500FA96114}"/>
              </a:ext>
            </a:extLst>
          </p:cNvPr>
          <p:cNvSpPr/>
          <p:nvPr/>
        </p:nvSpPr>
        <p:spPr>
          <a:xfrm>
            <a:off x="89781" y="157519"/>
            <a:ext cx="7651491" cy="1787586"/>
          </a:xfrm>
          <a:prstGeom prst="roundRect">
            <a:avLst/>
          </a:prstGeom>
          <a:solidFill>
            <a:schemeClr val="tx1"/>
          </a:solidFill>
          <a:ln>
            <a:noFill/>
          </a:ln>
          <a:effectLst>
            <a:glow rad="12700">
              <a:schemeClr val="bg1">
                <a:lumMod val="65000"/>
                <a:alpha val="40000"/>
              </a:schemeClr>
            </a:glow>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111DCC8F-9682-B939-7D6C-FDBC2F4FDF18}"/>
              </a:ext>
            </a:extLst>
          </p:cNvPr>
          <p:cNvSpPr/>
          <p:nvPr/>
        </p:nvSpPr>
        <p:spPr>
          <a:xfrm>
            <a:off x="1410131" y="253891"/>
            <a:ext cx="4822154" cy="584775"/>
          </a:xfrm>
          <a:prstGeom prst="rect">
            <a:avLst/>
          </a:prstGeom>
          <a:noFill/>
        </p:spPr>
        <p:txBody>
          <a:bodyPr wrap="none" lIns="91440" tIns="45720" rIns="91440" bIns="45720">
            <a:spAutoFit/>
          </a:bodyPr>
          <a:lstStyle/>
          <a:p>
            <a:pPr algn="ctr"/>
            <a:r>
              <a:rPr lang="ja-JP" altLang="en-US" sz="20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第</a:t>
            </a:r>
            <a:r>
              <a:rPr lang="ja-JP" altLang="en-US" sz="32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２９</a:t>
            </a:r>
            <a:r>
              <a:rPr lang="ja-JP" altLang="en-US" sz="20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回</a:t>
            </a:r>
            <a:r>
              <a:rPr lang="ja-JP" altLang="en-US" sz="32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　ひの新選組まつり</a:t>
            </a:r>
            <a:endParaRPr lang="ja-JP" altLang="ja-JP" sz="3200"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8E61F998-CA90-FB52-568D-2228601E1A12}"/>
              </a:ext>
            </a:extLst>
          </p:cNvPr>
          <p:cNvSpPr txBox="1"/>
          <p:nvPr/>
        </p:nvSpPr>
        <p:spPr>
          <a:xfrm>
            <a:off x="251777" y="2005071"/>
            <a:ext cx="7138852" cy="646331"/>
          </a:xfrm>
          <a:prstGeom prst="rect">
            <a:avLst/>
          </a:prstGeom>
          <a:noFill/>
        </p:spPr>
        <p:txBody>
          <a:bodyPr wrap="square">
            <a:spAutoFit/>
          </a:bodyPr>
          <a:lstStyle/>
          <a:p>
            <a:pPr indent="152400" algn="just"/>
            <a:r>
              <a:rPr lang="ja-JP" altLang="en-US"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新選組まつり実行委員会において、</a:t>
            </a:r>
            <a:r>
              <a:rPr lang="ja-JP" altLang="en-US" sz="1200" b="1" u="sng"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日野第一小学校グランド会場、甲州街道沿い出店エリア（裏面参照）</a:t>
            </a:r>
            <a:r>
              <a:rPr lang="ja-JP" altLang="en-US"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において、模擬店の出店者及びキッチンカー出店を募集する事となりました。そこで、下記内容に沿って出店を希望される模擬店出店者を募集いたします。</a:t>
            </a:r>
            <a:endParaRPr lang="en-US" altLang="ja-JP"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cxnSp>
        <p:nvCxnSpPr>
          <p:cNvPr id="16" name="直線コネクタ 15">
            <a:extLst>
              <a:ext uri="{FF2B5EF4-FFF2-40B4-BE49-F238E27FC236}">
                <a16:creationId xmlns:a16="http://schemas.microsoft.com/office/drawing/2014/main" id="{3DAE6024-5CDC-CAB7-9CFA-A4D34B69AD84}"/>
              </a:ext>
            </a:extLst>
          </p:cNvPr>
          <p:cNvCxnSpPr>
            <a:cxnSpLocks/>
          </p:cNvCxnSpPr>
          <p:nvPr/>
        </p:nvCxnSpPr>
        <p:spPr>
          <a:xfrm>
            <a:off x="416034" y="838666"/>
            <a:ext cx="6810338" cy="0"/>
          </a:xfrm>
          <a:prstGeom prst="line">
            <a:avLst/>
          </a:prstGeom>
          <a:ln w="190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63D863A-C5FD-9286-2811-5CE9E235A3E0}"/>
              </a:ext>
            </a:extLst>
          </p:cNvPr>
          <p:cNvCxnSpPr>
            <a:cxnSpLocks/>
          </p:cNvCxnSpPr>
          <p:nvPr/>
        </p:nvCxnSpPr>
        <p:spPr>
          <a:xfrm>
            <a:off x="1124776" y="1565996"/>
            <a:ext cx="5497135" cy="0"/>
          </a:xfrm>
          <a:prstGeom prst="line">
            <a:avLst/>
          </a:prstGeom>
          <a:ln w="190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8901FC44-7949-EB3E-5A3A-0675473F0803}"/>
              </a:ext>
            </a:extLst>
          </p:cNvPr>
          <p:cNvSpPr/>
          <p:nvPr/>
        </p:nvSpPr>
        <p:spPr>
          <a:xfrm>
            <a:off x="1895885" y="919665"/>
            <a:ext cx="3954929" cy="646331"/>
          </a:xfrm>
          <a:prstGeom prst="rect">
            <a:avLst/>
          </a:prstGeom>
          <a:noFill/>
        </p:spPr>
        <p:txBody>
          <a:bodyPr wrap="none" lIns="91440" tIns="45720" rIns="91440" bIns="45720">
            <a:spAutoFit/>
          </a:bodyPr>
          <a:lstStyle/>
          <a:p>
            <a:pPr algn="ctr"/>
            <a:r>
              <a:rPr lang="ja-JP" altLang="en-US" sz="3600" b="1" kern="100" spc="6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模擬店</a:t>
            </a:r>
            <a:r>
              <a:rPr lang="ja-JP" altLang="en-US" sz="3600" b="1" kern="100" spc="6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出店募集</a:t>
            </a:r>
            <a:endParaRPr lang="ja-JP" altLang="ja-JP" sz="3600" b="1" kern="100" spc="6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 name="Rectangle 2">
            <a:extLst>
              <a:ext uri="{FF2B5EF4-FFF2-40B4-BE49-F238E27FC236}">
                <a16:creationId xmlns:a16="http://schemas.microsoft.com/office/drawing/2014/main" id="{BED6BC42-9FB9-E08C-BAF6-D5487B08332B}"/>
              </a:ext>
            </a:extLst>
          </p:cNvPr>
          <p:cNvSpPr>
            <a:spLocks noChangeArrowheads="1"/>
          </p:cNvSpPr>
          <p:nvPr/>
        </p:nvSpPr>
        <p:spPr bwMode="auto">
          <a:xfrm>
            <a:off x="20004458" y="11965305"/>
            <a:ext cx="7775575" cy="4572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8566" rIns="0" bIns="-2856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100" b="0" i="0" u="none" strike="noStrike" cap="none" normalizeH="0" baseline="0" dirty="0">
                <a:ln>
                  <a:noFill/>
                </a:ln>
                <a:solidFill>
                  <a:srgbClr val="202124"/>
                </a:solidFill>
                <a:effectLst/>
                <a:latin typeface="Arial Unicode MS"/>
                <a:ea typeface="inherit"/>
              </a:rPr>
              <a:t>to be continued</a:t>
            </a:r>
            <a:r>
              <a:rPr kumimoji="0" lang="ja-JP" altLang="ja-JP" sz="700" b="0" i="0" u="none" strike="noStrike" cap="none" normalizeH="0" baseline="0" dirty="0">
                <a:ln>
                  <a:noFill/>
                </a:ln>
                <a:solidFill>
                  <a:schemeClr val="tx1"/>
                </a:solidFill>
                <a:effectLst/>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4" name="図 3">
            <a:extLst>
              <a:ext uri="{FF2B5EF4-FFF2-40B4-BE49-F238E27FC236}">
                <a16:creationId xmlns:a16="http://schemas.microsoft.com/office/drawing/2014/main" id="{589E196A-C811-1977-152E-CF07D5BB1D54}"/>
              </a:ext>
            </a:extLst>
          </p:cNvPr>
          <p:cNvPicPr>
            <a:picLocks noChangeAspect="1"/>
          </p:cNvPicPr>
          <p:nvPr/>
        </p:nvPicPr>
        <p:blipFill>
          <a:blip r:embed="rId2"/>
          <a:stretch>
            <a:fillRect/>
          </a:stretch>
        </p:blipFill>
        <p:spPr>
          <a:xfrm>
            <a:off x="3365018" y="2587053"/>
            <a:ext cx="912370" cy="377982"/>
          </a:xfrm>
          <a:prstGeom prst="rect">
            <a:avLst/>
          </a:prstGeom>
        </p:spPr>
      </p:pic>
      <p:sp>
        <p:nvSpPr>
          <p:cNvPr id="13" name="テキスト ボックス 12">
            <a:extLst>
              <a:ext uri="{FF2B5EF4-FFF2-40B4-BE49-F238E27FC236}">
                <a16:creationId xmlns:a16="http://schemas.microsoft.com/office/drawing/2014/main" id="{B7026F0F-F553-08E4-63FF-C694612B1A6C}"/>
              </a:ext>
            </a:extLst>
          </p:cNvPr>
          <p:cNvSpPr txBox="1"/>
          <p:nvPr/>
        </p:nvSpPr>
        <p:spPr>
          <a:xfrm>
            <a:off x="155084" y="2897111"/>
            <a:ext cx="7651491" cy="7404335"/>
          </a:xfrm>
          <a:prstGeom prst="rect">
            <a:avLst/>
          </a:prstGeom>
          <a:noFill/>
        </p:spPr>
        <p:txBody>
          <a:bodyPr wrap="square">
            <a:spAutoFit/>
          </a:bodyPr>
          <a:lstStyle/>
          <a:p>
            <a:pPr algn="just" latinLnBrk="0">
              <a:lnSpc>
                <a:spcPts val="1925"/>
              </a:lnSpc>
            </a:pP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◆出店場所     ①日野第一小学校グランド</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飲食・物販出店</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②甲州街道</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物販出店</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p>
          <a:p>
            <a:pPr algn="just" latinLnBrk="0">
              <a:lnSpc>
                <a:spcPts val="1925"/>
              </a:lnSpc>
            </a:pP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a:t>
            </a:r>
            <a:r>
              <a:rPr lang="ja-JP" altLang="en-US" sz="1200" dirty="0">
                <a:latin typeface="BIZ UDPゴシック" panose="020B0400000000000000" pitchFamily="50" charset="-128"/>
                <a:ea typeface="BIZ UDPゴシック" panose="020B0400000000000000" pitchFamily="50" charset="-128"/>
                <a:cs typeface="ＭＳ 明朝" panose="02020609040205080304" pitchFamily="17" charset="-128"/>
              </a:rPr>
              <a:t>時間</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令和８年</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５月１</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０</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雨天中止の場合あり</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①</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30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15</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（予定）　当日搬入</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8</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30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20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当日搬出</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15</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15</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16</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（予定）</a:t>
            </a:r>
            <a:endPar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②</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30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17</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又は交通規制解除迄　</a:t>
            </a:r>
            <a:endPar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当日搬入</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8</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当日搬出</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17</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又は交通規制解除～１時間以内</a:t>
            </a:r>
            <a:endParaRPr lang="en-US" altLang="ja-JP"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925"/>
              </a:lnSpc>
            </a:pP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募 集 数    </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①概ね７店～１０店（飲食出店のみ）</a:t>
            </a:r>
            <a:endPar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キッチンカーも同一枠で募集します。キッチンカーと併せて１０枠程度を募集予定</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50" b="1" spc="-5" dirty="0">
                <a:latin typeface="BIZ UDPゴシック" panose="020B0400000000000000" pitchFamily="50" charset="-128"/>
                <a:ea typeface="BIZ UDPゴシック" panose="020B0400000000000000" pitchFamily="50" charset="-128"/>
                <a:cs typeface="ＭＳ 明朝" panose="02020609040205080304" pitchFamily="17" charset="-128"/>
              </a:rPr>
              <a:t>　</a:t>
            </a:r>
            <a:endParaRPr lang="en-US" altLang="ja-JP" sz="1050" b="1"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②５店（物販出店のみ）</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r>
              <a:rPr lang="ja-JP" altLang="en-US" sz="10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申込状況</a:t>
            </a:r>
            <a:r>
              <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立地条件により出店場所</a:t>
            </a:r>
            <a:r>
              <a:rPr lang="ja-JP" altLang="en-US" sz="1000" spc="-5" dirty="0">
                <a:latin typeface="BIZ UDPゴシック" panose="020B0400000000000000" pitchFamily="50" charset="-128"/>
                <a:ea typeface="BIZ UDPゴシック" panose="020B0400000000000000" pitchFamily="50" charset="-128"/>
                <a:cs typeface="ＭＳ 明朝" panose="02020609040205080304" pitchFamily="17" charset="-128"/>
              </a:rPr>
              <a:t>が変更となる可能性があります。</a:t>
            </a:r>
            <a:endPar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lnSpc>
                <a:spcPts val="1925"/>
              </a:lnSpc>
            </a:pPr>
            <a:r>
              <a:rPr lang="ja-JP" altLang="en-US" sz="10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応募多数の場合は、抽選とさせて頂きます。（下記説明会時に抽選を予定）</a:t>
            </a:r>
            <a:endParaRPr lang="en-US" altLang="ja-JP" sz="1000" b="1" u="none" strike="noStrike"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latinLnBrk="0">
              <a:lnSpc>
                <a:spcPts val="1925"/>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◆出店資格　 　❶日野市内</a:t>
            </a: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にある日野市商工会会員事業者（当年度の会費未納がない事業者）</a:t>
            </a:r>
            <a:endParaRPr kumimoji="1" lang="en-US" altLang="ja-JP" sz="2000" b="0" i="0" u="none" strike="noStrike" cap="none" normalizeH="0" baseline="0" dirty="0">
              <a:ln>
                <a:noFill/>
              </a:ln>
              <a:effectLst/>
              <a:latin typeface="BIZ UDPゴシック" panose="020B0400000000000000" pitchFamily="50" charset="-128"/>
              <a:ea typeface="BIZ UDPゴシック" panose="020B0400000000000000" pitchFamily="50" charset="-128"/>
            </a:endParaRPr>
          </a:p>
          <a:p>
            <a:pPr>
              <a:lnSpc>
                <a:spcPct val="150000"/>
              </a:lnSpc>
            </a:pPr>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店舗、事務所、代表者の自宅等いずれかが日野市内にあること</a:t>
            </a:r>
            <a:endParaRPr kumimoji="1" lang="en-US" altLang="ja-JP" sz="105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050" dirty="0">
                <a:latin typeface="BIZ UDPゴシック" panose="020B0400000000000000" pitchFamily="50" charset="-128"/>
                <a:ea typeface="BIZ UDPゴシック" panose="020B0400000000000000" pitchFamily="50" charset="-128"/>
              </a:rPr>
              <a:t>　　　　　　　　　　 　　</a:t>
            </a:r>
            <a:r>
              <a:rPr kumimoji="1" lang="ja-JP" altLang="en-US" sz="1050" spc="-150" dirty="0">
                <a:latin typeface="BIZ UDPゴシック" panose="020B0400000000000000" pitchFamily="50" charset="-128"/>
                <a:ea typeface="BIZ UDPゴシック" panose="020B0400000000000000" pitchFamily="50" charset="-128"/>
              </a:rPr>
              <a:t>（場合により、別途市内に住所を有することを確認する書類を提出いただく場合があります。）</a:t>
            </a:r>
            <a:endParaRPr lang="ja-JP" altLang="ja-JP" sz="1050" kern="100" spc="-15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latinLnBrk="0">
              <a:lnSpc>
                <a:spcPts val="1925"/>
              </a:lnSpc>
            </a:pPr>
            <a:r>
              <a:rPr lang="ja-JP" altLang="en-US" sz="1200" dirty="0">
                <a:latin typeface="BIZ UDPゴシック" panose="020B0400000000000000" pitchFamily="50" charset="-128"/>
                <a:ea typeface="BIZ UDPゴシック" panose="020B0400000000000000" pitchFamily="50" charset="-128"/>
                <a:cs typeface="ＭＳ 明朝" panose="02020609040205080304" pitchFamily="17" charset="-128"/>
              </a:rPr>
              <a:t>　　　　　　　　　　❷</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出店申込時点で</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当年度の</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日野市商工会費未納</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がないこと</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❸</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出店者説明会に出席</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いただくこと</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  店  料　　</a:t>
            </a:r>
            <a:r>
              <a:rPr lang="ja-JP" altLang="en-US" b="1"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１５，０００</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円</a:t>
            </a:r>
            <a:r>
              <a:rPr lang="ja-JP" altLang="en-US" sz="9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飲食出店・物販出店共に同額</a:t>
            </a:r>
            <a:r>
              <a:rPr lang="en-US" altLang="ja-JP"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（原則テント、ウエイト、三方幕が含まれます）</a:t>
            </a:r>
            <a:r>
              <a:rPr lang="en-US" altLang="ja-JP"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8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本料金はインボイス対応しておりません。</a:t>
            </a:r>
            <a:endParaRPr lang="en-US" altLang="ja-JP" sz="11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◆申込方法　　　裏面必要書類を申込期間内にご提出ください。</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出店料は出店者説明会でお支払いください。</a:t>
            </a:r>
          </a:p>
          <a:p>
            <a:pPr algn="just" latinLnBrk="0">
              <a:lnSpc>
                <a:spcPts val="1925"/>
              </a:lnSpc>
            </a:pP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申込期間</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令和８</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３</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月</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９</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月</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まで　　</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受付：平日　</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17</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迄</a:t>
            </a:r>
            <a:endParaRPr lang="en-US"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裏面に記載の書類を日野市商工会へご提出ください。</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◆出店者説明会　令和８年３月２４日（火）　１３時～　場所：日野市商工会館（日野市多摩平</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7-23-23</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endParaRPr lang="en-US"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電気設備はありません。必要に応じて、発電機等をご持参ください。</a:t>
            </a:r>
            <a:endParaRPr lang="en-US" altLang="ja-JP" sz="1200" u="heavy"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※ひの新選組まつり出店募集要領に遵守していない場合、出店許可を取消すことがあります。</a:t>
            </a:r>
            <a:endParaRPr lang="en-US"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ja-JP"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出店許可取消された場合、</a:t>
            </a:r>
            <a:r>
              <a:rPr lang="ja-JP" altLang="en-US"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中止となった場合、</a:t>
            </a:r>
            <a:r>
              <a:rPr lang="ja-JP" altLang="ja-JP"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出店経費について費用弁償は致しません</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r>
              <a:rPr lang="en-US" altLang="ja-JP" sz="12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※5/10</a:t>
            </a:r>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当日６時時点までに中止を決定した場合は参加費</a:t>
            </a:r>
            <a:r>
              <a:rPr lang="en-US" altLang="ja-JP"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15,000</a:t>
            </a:r>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円のみ返金します。</a:t>
            </a:r>
            <a:endParaRPr lang="en-US" altLang="ja-JP"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それ以降、中止に至った場合は返金致しませんので、ご了承下さい。</a:t>
            </a:r>
            <a:endParaRPr lang="en-US" altLang="ja-JP"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机、椅子、間仕切り　においても有料でお貸出し致します（詳細は出店募集要綱をご確認下さい）。</a:t>
            </a:r>
            <a:endParaRPr lang="en-US" altLang="ja-JP" sz="1200" kern="0" spc="7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200" kern="0" spc="7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問合せ先</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第２</a:t>
            </a:r>
            <a:r>
              <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回ひの新選組まつり実行委員会</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zh-CN"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日野市商工会内</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just" latinLnBrk="0">
              <a:lnSpc>
                <a:spcPts val="1925"/>
              </a:lnSpc>
            </a:pP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zh-CN"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日野市多摩平７－２３－２３</a:t>
            </a:r>
            <a:r>
              <a:rPr lang="en-US"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zh-TW"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電　話　０４２－５８１－３６６６</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p:txBody>
      </p:sp>
      <p:sp>
        <p:nvSpPr>
          <p:cNvPr id="14" name="正方形/長方形 13">
            <a:extLst>
              <a:ext uri="{FF2B5EF4-FFF2-40B4-BE49-F238E27FC236}">
                <a16:creationId xmlns:a16="http://schemas.microsoft.com/office/drawing/2014/main" id="{109B7927-9C74-B21F-B890-C3FF68618FB2}"/>
              </a:ext>
            </a:extLst>
          </p:cNvPr>
          <p:cNvSpPr/>
          <p:nvPr/>
        </p:nvSpPr>
        <p:spPr>
          <a:xfrm>
            <a:off x="155085" y="10457104"/>
            <a:ext cx="7520881" cy="393436"/>
          </a:xfrm>
          <a:prstGeom prst="rect">
            <a:avLst/>
          </a:prstGeom>
          <a:solidFill>
            <a:srgbClr val="FF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この機会に日野市商工会の加入をご検討ください。</a:t>
            </a:r>
          </a:p>
        </p:txBody>
      </p:sp>
      <p:sp>
        <p:nvSpPr>
          <p:cNvPr id="21" name="正方形/長方形 20">
            <a:extLst>
              <a:ext uri="{FF2B5EF4-FFF2-40B4-BE49-F238E27FC236}">
                <a16:creationId xmlns:a16="http://schemas.microsoft.com/office/drawing/2014/main" id="{720571D2-918B-6FC1-98A6-79CA257E2575}"/>
              </a:ext>
            </a:extLst>
          </p:cNvPr>
          <p:cNvSpPr/>
          <p:nvPr/>
        </p:nvSpPr>
        <p:spPr>
          <a:xfrm>
            <a:off x="155085" y="10045758"/>
            <a:ext cx="7520881" cy="393436"/>
          </a:xfrm>
          <a:prstGeom prst="rect">
            <a:avLst/>
          </a:prstGeom>
          <a:solidFill>
            <a:srgbClr val="C0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～日野市商工会にまだご加入されていない事業者様へ～</a:t>
            </a:r>
          </a:p>
        </p:txBody>
      </p:sp>
    </p:spTree>
    <p:extLst>
      <p:ext uri="{BB962C8B-B14F-4D97-AF65-F5344CB8AC3E}">
        <p14:creationId xmlns:p14="http://schemas.microsoft.com/office/powerpoint/2010/main" val="353863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a:extLst>
              <a:ext uri="{FF2B5EF4-FFF2-40B4-BE49-F238E27FC236}">
                <a16:creationId xmlns:a16="http://schemas.microsoft.com/office/drawing/2014/main" id="{DE6D5D1C-D5D0-6397-7C4A-FEB30D710935}"/>
              </a:ext>
            </a:extLst>
          </p:cNvPr>
          <p:cNvPicPr>
            <a:picLocks noChangeAspect="1"/>
          </p:cNvPicPr>
          <p:nvPr/>
        </p:nvPicPr>
        <p:blipFill>
          <a:blip r:embed="rId2"/>
          <a:stretch>
            <a:fillRect/>
          </a:stretch>
        </p:blipFill>
        <p:spPr>
          <a:xfrm>
            <a:off x="3383354" y="4411307"/>
            <a:ext cx="3362794" cy="3191320"/>
          </a:xfrm>
          <a:prstGeom prst="rect">
            <a:avLst/>
          </a:prstGeom>
        </p:spPr>
      </p:pic>
      <p:sp>
        <p:nvSpPr>
          <p:cNvPr id="2" name="タイトル 1">
            <a:extLst>
              <a:ext uri="{FF2B5EF4-FFF2-40B4-BE49-F238E27FC236}">
                <a16:creationId xmlns:a16="http://schemas.microsoft.com/office/drawing/2014/main" id="{A5C697F2-163A-9ACD-7163-3F44CAFE85DC}"/>
              </a:ext>
            </a:extLst>
          </p:cNvPr>
          <p:cNvSpPr>
            <a:spLocks noGrp="1"/>
          </p:cNvSpPr>
          <p:nvPr>
            <p:ph type="title"/>
          </p:nvPr>
        </p:nvSpPr>
        <p:spPr>
          <a:xfrm>
            <a:off x="155084" y="69983"/>
            <a:ext cx="7520881" cy="1364538"/>
          </a:xfrm>
        </p:spPr>
        <p:txBody>
          <a:bodyPr>
            <a:noAutofit/>
          </a:bodyPr>
          <a:lstStyle/>
          <a:p>
            <a:pPr>
              <a:lnSpc>
                <a:spcPct val="150000"/>
              </a:lnSpc>
            </a:pPr>
            <a:r>
              <a:rPr lang="en-US" altLang="ja-JP" sz="2000" spc="170" dirty="0">
                <a:latin typeface="BIZ UDPゴシック" panose="020B0400000000000000" pitchFamily="50" charset="-128"/>
                <a:ea typeface="BIZ UDPゴシック" panose="020B0400000000000000" pitchFamily="50" charset="-128"/>
                <a:cs typeface="ＦＡ ゴシック"/>
              </a:rPr>
              <a:t>【</a:t>
            </a:r>
            <a:r>
              <a:rPr lang="ja-JP" altLang="en-US" sz="2000" spc="170" dirty="0">
                <a:latin typeface="BIZ UDPゴシック" panose="020B0400000000000000" pitchFamily="50" charset="-128"/>
                <a:ea typeface="BIZ UDPゴシック" panose="020B0400000000000000" pitchFamily="50" charset="-128"/>
                <a:cs typeface="ＦＡ ゴシック"/>
              </a:rPr>
              <a:t>申込にあたりご持参頂く書類</a:t>
            </a:r>
            <a:r>
              <a:rPr lang="en-US" altLang="ja-JP" sz="2000" spc="170" dirty="0">
                <a:latin typeface="BIZ UDPゴシック" panose="020B0400000000000000" pitchFamily="50" charset="-128"/>
                <a:ea typeface="BIZ UDPゴシック" panose="020B0400000000000000" pitchFamily="50" charset="-128"/>
                <a:cs typeface="ＦＡ ゴシック"/>
              </a:rPr>
              <a:t>】</a:t>
            </a:r>
            <a:r>
              <a:rPr lang="ja-JP" altLang="en-US" sz="2000" spc="170" dirty="0">
                <a:latin typeface="BIZ UDPゴシック" panose="020B0400000000000000" pitchFamily="50" charset="-128"/>
                <a:ea typeface="BIZ UDPゴシック" panose="020B0400000000000000" pitchFamily="50" charset="-128"/>
                <a:cs typeface="ＦＡ ゴシック"/>
              </a:rPr>
              <a:t>　</a:t>
            </a:r>
            <a:br>
              <a:rPr lang="en-US" altLang="ja-JP" sz="2000" spc="170" dirty="0">
                <a:latin typeface="BIZ UDPゴシック" panose="020B0400000000000000" pitchFamily="50" charset="-128"/>
                <a:ea typeface="BIZ UDPゴシック" panose="020B0400000000000000" pitchFamily="50" charset="-128"/>
                <a:cs typeface="ＦＡ ゴシック"/>
              </a:rPr>
            </a:br>
            <a:r>
              <a:rPr lang="ja-JP" altLang="en-US" sz="1050" dirty="0">
                <a:latin typeface="BIZ UDPゴシック" panose="020B0400000000000000" pitchFamily="50" charset="-128"/>
                <a:ea typeface="BIZ UDPゴシック" panose="020B0400000000000000" pitchFamily="50" charset="-128"/>
                <a:cs typeface="ＦＡ ゴシック"/>
              </a:rPr>
              <a:t>書類は、商工会にご用意があります。ホームページからもダウンロード頂けます。</a:t>
            </a:r>
            <a:br>
              <a:rPr lang="en-US" altLang="ja-JP" sz="1200" spc="170" dirty="0">
                <a:latin typeface="BIZ UDPゴシック" panose="020B0400000000000000" pitchFamily="50" charset="-128"/>
                <a:ea typeface="BIZ UDPゴシック" panose="020B0400000000000000" pitchFamily="50" charset="-128"/>
                <a:cs typeface="ＦＡ ゴシック"/>
              </a:rPr>
            </a:br>
            <a:r>
              <a:rPr lang="ja-JP" altLang="en-US" sz="1200" spc="170" dirty="0">
                <a:latin typeface="BIZ UDPゴシック" panose="020B0400000000000000" pitchFamily="50" charset="-128"/>
                <a:ea typeface="BIZ UDPゴシック" panose="020B0400000000000000" pitchFamily="50" charset="-128"/>
                <a:cs typeface="ＦＡ ゴシック"/>
              </a:rPr>
              <a:t>・出店申込書</a:t>
            </a:r>
            <a:br>
              <a:rPr lang="en-US" altLang="ja-JP" sz="1200" spc="170" dirty="0">
                <a:solidFill>
                  <a:srgbClr val="FF0000"/>
                </a:solidFill>
                <a:latin typeface="BIZ UDPゴシック" panose="020B0400000000000000" pitchFamily="50" charset="-128"/>
                <a:ea typeface="BIZ UDPゴシック" panose="020B0400000000000000" pitchFamily="50" charset="-128"/>
                <a:cs typeface="ＦＡ ゴシック"/>
              </a:rPr>
            </a:br>
            <a:r>
              <a:rPr lang="ja-JP" altLang="en-US" sz="1200" spc="170" dirty="0">
                <a:latin typeface="BIZ UDPゴシック" panose="020B0400000000000000" pitchFamily="50" charset="-128"/>
                <a:ea typeface="BIZ UDPゴシック" panose="020B0400000000000000" pitchFamily="50" charset="-128"/>
                <a:cs typeface="ＦＡ ゴシック"/>
              </a:rPr>
              <a:t>・誓約書</a:t>
            </a:r>
            <a:br>
              <a:rPr lang="en-US" altLang="ja-JP" sz="1200" spc="170" dirty="0">
                <a:latin typeface="BIZ UDPゴシック" panose="020B0400000000000000" pitchFamily="50" charset="-128"/>
                <a:ea typeface="BIZ UDPゴシック" panose="020B0400000000000000" pitchFamily="50" charset="-128"/>
                <a:cs typeface="ＦＡ ゴシック"/>
              </a:rPr>
            </a:br>
            <a:r>
              <a:rPr lang="ja-JP" altLang="en-US" sz="1200" spc="170" dirty="0">
                <a:latin typeface="BIZ UDPゴシック" panose="020B0400000000000000" pitchFamily="50" charset="-128"/>
                <a:ea typeface="BIZ UDPゴシック" panose="020B0400000000000000" pitchFamily="50" charset="-128"/>
                <a:cs typeface="ＦＡ ゴシック"/>
              </a:rPr>
              <a:t>・臨時出店届（食品提供を行う出店のみ）</a:t>
            </a:r>
            <a:endParaRPr kumimoji="1" lang="ja-JP" altLang="en-US" sz="1200" dirty="0"/>
          </a:p>
        </p:txBody>
      </p:sp>
      <p:sp>
        <p:nvSpPr>
          <p:cNvPr id="4" name="タイトル 1">
            <a:extLst>
              <a:ext uri="{FF2B5EF4-FFF2-40B4-BE49-F238E27FC236}">
                <a16:creationId xmlns:a16="http://schemas.microsoft.com/office/drawing/2014/main" id="{8B0FF9BD-A83D-2DF5-A84A-DF3FF705A3C3}"/>
              </a:ext>
            </a:extLst>
          </p:cNvPr>
          <p:cNvSpPr txBox="1">
            <a:spLocks/>
          </p:cNvSpPr>
          <p:nvPr/>
        </p:nvSpPr>
        <p:spPr>
          <a:xfrm>
            <a:off x="8065670" y="863600"/>
            <a:ext cx="6706433" cy="1285875"/>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r>
              <a:rPr lang="ja-JP" altLang="en-US" sz="3600" b="1" spc="170" dirty="0">
                <a:latin typeface="BIZ UDPゴシック" panose="020B0400000000000000" pitchFamily="50" charset="-128"/>
                <a:ea typeface="BIZ UDPゴシック" panose="020B0400000000000000" pitchFamily="50" charset="-128"/>
              </a:rPr>
              <a:t>出店に際して</a:t>
            </a:r>
            <a:endParaRPr lang="ja-JP" altLang="en-US" sz="3600" b="1" dirty="0"/>
          </a:p>
        </p:txBody>
      </p:sp>
      <p:sp>
        <p:nvSpPr>
          <p:cNvPr id="8" name="四角形: 角を丸くする 7">
            <a:extLst>
              <a:ext uri="{FF2B5EF4-FFF2-40B4-BE49-F238E27FC236}">
                <a16:creationId xmlns:a16="http://schemas.microsoft.com/office/drawing/2014/main" id="{EBC8AAC2-7620-DE5B-2B3D-AB58EC8BFC0A}"/>
              </a:ext>
            </a:extLst>
          </p:cNvPr>
          <p:cNvSpPr/>
          <p:nvPr/>
        </p:nvSpPr>
        <p:spPr>
          <a:xfrm>
            <a:off x="9869686" y="7519629"/>
            <a:ext cx="7233325" cy="4311989"/>
          </a:xfrm>
          <a:prstGeom prst="roundRect">
            <a:avLst/>
          </a:prstGeom>
          <a:pattFill prst="wdDnDiag">
            <a:fgClr>
              <a:schemeClr val="bg1">
                <a:lumMod val="95000"/>
              </a:schemeClr>
            </a:fgClr>
            <a:bgClr>
              <a:schemeClr val="bg1">
                <a:lumMod val="8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4000" b="1" dirty="0">
                <a:solidFill>
                  <a:schemeClr val="tx1"/>
                </a:solidFill>
              </a:rPr>
              <a:t>商工会未加入の事業者様へ</a:t>
            </a:r>
            <a:endParaRPr kumimoji="1" lang="en-US" altLang="ja-JP" sz="4000" b="1" dirty="0">
              <a:solidFill>
                <a:schemeClr val="tx1"/>
              </a:solidFill>
            </a:endParaRPr>
          </a:p>
          <a:p>
            <a:endParaRPr kumimoji="1" lang="en-US" altLang="ja-JP" sz="2000" b="1" dirty="0">
              <a:solidFill>
                <a:schemeClr val="tx1"/>
              </a:solidFill>
            </a:endParaRPr>
          </a:p>
          <a:p>
            <a:r>
              <a:rPr kumimoji="1" lang="ja-JP" altLang="en-US" sz="1400" b="1" dirty="0">
                <a:solidFill>
                  <a:schemeClr val="tx1"/>
                </a:solidFill>
              </a:rPr>
              <a:t>応募時点で会員にご加入頂かなくても、応募頂く事は可能です。しかし、抽選等の結果、出店が確定した時点で会員となっていただく必要があります。</a:t>
            </a:r>
            <a:endParaRPr kumimoji="1" lang="en-US" altLang="ja-JP" sz="1400" b="1" dirty="0">
              <a:solidFill>
                <a:schemeClr val="tx1"/>
              </a:solidFill>
            </a:endParaRPr>
          </a:p>
          <a:p>
            <a:endParaRPr kumimoji="1" lang="en-US" altLang="ja-JP" sz="2400" b="1" dirty="0">
              <a:solidFill>
                <a:schemeClr val="tx1"/>
              </a:solidFill>
            </a:endParaRPr>
          </a:p>
          <a:p>
            <a:r>
              <a:rPr kumimoji="1" lang="ja-JP" altLang="en-US" sz="2400" b="1" dirty="0">
                <a:solidFill>
                  <a:schemeClr val="tx1"/>
                </a:solidFill>
              </a:rPr>
              <a:t>商工会のご加入について</a:t>
            </a:r>
            <a:endParaRPr kumimoji="1" lang="en-US" altLang="ja-JP" sz="2400" b="1" dirty="0">
              <a:solidFill>
                <a:schemeClr val="tx1"/>
              </a:solidFill>
            </a:endParaRPr>
          </a:p>
          <a:p>
            <a:r>
              <a:rPr kumimoji="1" lang="ja-JP" altLang="en-US" sz="2400" b="1" dirty="0">
                <a:solidFill>
                  <a:schemeClr val="tx1"/>
                </a:solidFill>
              </a:rPr>
              <a:t>詳しくは、日野市商工会へご連絡ください</a:t>
            </a:r>
            <a:endParaRPr kumimoji="1" lang="en-US" altLang="ja-JP" sz="2400" b="1" dirty="0">
              <a:solidFill>
                <a:schemeClr val="tx1"/>
              </a:solidFill>
            </a:endParaRPr>
          </a:p>
          <a:p>
            <a:r>
              <a:rPr kumimoji="1" lang="ja-JP" altLang="en-US" sz="5400" b="1" dirty="0">
                <a:solidFill>
                  <a:schemeClr val="tx1"/>
                </a:solidFill>
              </a:rPr>
              <a:t>☎</a:t>
            </a:r>
            <a:r>
              <a:rPr kumimoji="1" lang="en-US" altLang="ja-JP" sz="5400" b="1" dirty="0">
                <a:solidFill>
                  <a:schemeClr val="tx1"/>
                </a:solidFill>
              </a:rPr>
              <a:t>042-581-3666</a:t>
            </a:r>
            <a:endParaRPr kumimoji="1" lang="ja-JP" altLang="en-US" sz="5400" b="1" dirty="0">
              <a:solidFill>
                <a:schemeClr val="tx1"/>
              </a:solidFill>
            </a:endParaRPr>
          </a:p>
        </p:txBody>
      </p:sp>
      <p:pic>
        <p:nvPicPr>
          <p:cNvPr id="6" name="図 5">
            <a:extLst>
              <a:ext uri="{FF2B5EF4-FFF2-40B4-BE49-F238E27FC236}">
                <a16:creationId xmlns:a16="http://schemas.microsoft.com/office/drawing/2014/main" id="{5173CC45-59F7-D130-619A-2D727B45C508}"/>
              </a:ext>
            </a:extLst>
          </p:cNvPr>
          <p:cNvPicPr>
            <a:picLocks noChangeAspect="1"/>
          </p:cNvPicPr>
          <p:nvPr/>
        </p:nvPicPr>
        <p:blipFill>
          <a:blip r:embed="rId3"/>
          <a:stretch>
            <a:fillRect/>
          </a:stretch>
        </p:blipFill>
        <p:spPr>
          <a:xfrm>
            <a:off x="8905864" y="4188113"/>
            <a:ext cx="3695882" cy="3071103"/>
          </a:xfrm>
          <a:prstGeom prst="rect">
            <a:avLst/>
          </a:prstGeom>
        </p:spPr>
      </p:pic>
      <p:pic>
        <p:nvPicPr>
          <p:cNvPr id="9" name="図 8">
            <a:extLst>
              <a:ext uri="{FF2B5EF4-FFF2-40B4-BE49-F238E27FC236}">
                <a16:creationId xmlns:a16="http://schemas.microsoft.com/office/drawing/2014/main" id="{EA2BA530-EAA7-AEA1-40A3-DFDBFDB68AE0}"/>
              </a:ext>
            </a:extLst>
          </p:cNvPr>
          <p:cNvPicPr>
            <a:picLocks noChangeAspect="1"/>
          </p:cNvPicPr>
          <p:nvPr/>
        </p:nvPicPr>
        <p:blipFill>
          <a:blip r:embed="rId4"/>
          <a:stretch>
            <a:fillRect/>
          </a:stretch>
        </p:blipFill>
        <p:spPr>
          <a:xfrm>
            <a:off x="1120345" y="7949659"/>
            <a:ext cx="5532971" cy="2787182"/>
          </a:xfrm>
          <a:prstGeom prst="rect">
            <a:avLst/>
          </a:prstGeom>
        </p:spPr>
      </p:pic>
      <p:sp>
        <p:nvSpPr>
          <p:cNvPr id="10" name="タイトル 1">
            <a:extLst>
              <a:ext uri="{FF2B5EF4-FFF2-40B4-BE49-F238E27FC236}">
                <a16:creationId xmlns:a16="http://schemas.microsoft.com/office/drawing/2014/main" id="{DC57D64A-A117-5D0C-0318-50EB5FBB09FD}"/>
              </a:ext>
            </a:extLst>
          </p:cNvPr>
          <p:cNvSpPr txBox="1">
            <a:spLocks/>
          </p:cNvSpPr>
          <p:nvPr/>
        </p:nvSpPr>
        <p:spPr>
          <a:xfrm>
            <a:off x="460103" y="3970948"/>
            <a:ext cx="6607341" cy="566849"/>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pPr algn="just" latinLnBrk="0">
              <a:lnSpc>
                <a:spcPts val="1925"/>
              </a:lnSpc>
            </a:pPr>
            <a:r>
              <a:rPr lang="ja-JP" altLang="en-US" sz="2000" b="1" u="sng"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①日野第一小学校グランド</a:t>
            </a:r>
            <a:r>
              <a:rPr lang="ja-JP" altLang="en-US" sz="2000" b="1" u="sng" spc="-5" dirty="0">
                <a:latin typeface="BIZ UDPゴシック" panose="020B0400000000000000" pitchFamily="50" charset="-128"/>
                <a:ea typeface="BIZ UDPゴシック" panose="020B0400000000000000" pitchFamily="50" charset="-128"/>
                <a:cs typeface="ＭＳ 明朝" panose="02020609040205080304" pitchFamily="17" charset="-128"/>
              </a:rPr>
              <a:t>　会場図　</a:t>
            </a:r>
            <a:r>
              <a:rPr lang="en-US" altLang="ja-JP" sz="2000" b="1" u="sng"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2000" b="1" u="sng" spc="-5" dirty="0">
                <a:latin typeface="BIZ UDPゴシック" panose="020B0400000000000000" pitchFamily="50" charset="-128"/>
                <a:ea typeface="BIZ UDPゴシック" panose="020B0400000000000000" pitchFamily="50" charset="-128"/>
                <a:cs typeface="ＭＳ 明朝" panose="02020609040205080304" pitchFamily="17" charset="-128"/>
              </a:rPr>
              <a:t>飲食・物販出店</a:t>
            </a:r>
            <a:r>
              <a:rPr lang="en-US" altLang="ja-JP" sz="2000" b="1" u="sng" spc="-5" dirty="0">
                <a:latin typeface="BIZ UDPゴシック" panose="020B0400000000000000" pitchFamily="50" charset="-128"/>
                <a:ea typeface="BIZ UDPゴシック" panose="020B0400000000000000" pitchFamily="50" charset="-128"/>
                <a:cs typeface="ＭＳ 明朝" panose="02020609040205080304" pitchFamily="17" charset="-128"/>
              </a:rPr>
              <a:t>】</a:t>
            </a:r>
            <a:endParaRPr lang="en-US" altLang="ja-JP" sz="2000" b="1" u="sng"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p:txBody>
      </p:sp>
      <p:sp>
        <p:nvSpPr>
          <p:cNvPr id="12" name="タイトル 1">
            <a:extLst>
              <a:ext uri="{FF2B5EF4-FFF2-40B4-BE49-F238E27FC236}">
                <a16:creationId xmlns:a16="http://schemas.microsoft.com/office/drawing/2014/main" id="{B12882DB-564C-1332-3966-28C23D08C9C6}"/>
              </a:ext>
            </a:extLst>
          </p:cNvPr>
          <p:cNvSpPr txBox="1">
            <a:spLocks/>
          </p:cNvSpPr>
          <p:nvPr/>
        </p:nvSpPr>
        <p:spPr>
          <a:xfrm>
            <a:off x="13035673" y="3410388"/>
            <a:ext cx="4067338" cy="566849"/>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pPr algn="just" latinLnBrk="0">
              <a:lnSpc>
                <a:spcPts val="1925"/>
              </a:lnSpc>
            </a:pPr>
            <a:r>
              <a:rPr lang="ja-JP" altLang="en-US" sz="2000" b="1"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飲食店・物販</a:t>
            </a:r>
            <a:endParaRPr lang="en-US" altLang="ja-JP" sz="2000" b="1"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p:txBody>
      </p:sp>
      <p:sp>
        <p:nvSpPr>
          <p:cNvPr id="13" name="タイトル 1">
            <a:extLst>
              <a:ext uri="{FF2B5EF4-FFF2-40B4-BE49-F238E27FC236}">
                <a16:creationId xmlns:a16="http://schemas.microsoft.com/office/drawing/2014/main" id="{0399626C-1F38-87F3-36C9-2B79DEBF7BA7}"/>
              </a:ext>
            </a:extLst>
          </p:cNvPr>
          <p:cNvSpPr txBox="1">
            <a:spLocks/>
          </p:cNvSpPr>
          <p:nvPr/>
        </p:nvSpPr>
        <p:spPr>
          <a:xfrm>
            <a:off x="1495400" y="7567367"/>
            <a:ext cx="4343482" cy="566849"/>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pPr algn="just" latinLnBrk="0">
              <a:lnSpc>
                <a:spcPts val="1925"/>
              </a:lnSpc>
            </a:pPr>
            <a:r>
              <a:rPr lang="ja-JP" altLang="en-US" sz="2000" b="1" u="sng" spc="-5" dirty="0">
                <a:latin typeface="BIZ UDPゴシック" panose="020B0400000000000000" pitchFamily="50" charset="-128"/>
                <a:ea typeface="BIZ UDPゴシック" panose="020B0400000000000000" pitchFamily="50" charset="-128"/>
                <a:cs typeface="ＭＳ 明朝" panose="02020609040205080304" pitchFamily="17" charset="-128"/>
              </a:rPr>
              <a:t>②甲州街道　会場図</a:t>
            </a:r>
            <a:r>
              <a:rPr lang="ja-JP" altLang="en-US" sz="2000" b="1" spc="-5"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2000" b="1"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2000" b="1" spc="-5" dirty="0">
                <a:latin typeface="BIZ UDPゴシック" panose="020B0400000000000000" pitchFamily="50" charset="-128"/>
                <a:ea typeface="BIZ UDPゴシック" panose="020B0400000000000000" pitchFamily="50" charset="-128"/>
                <a:cs typeface="ＭＳ 明朝" panose="02020609040205080304" pitchFamily="17" charset="-128"/>
              </a:rPr>
              <a:t>物販出店のみ</a:t>
            </a:r>
            <a:r>
              <a:rPr lang="en-US" altLang="ja-JP" sz="2000" b="1" spc="-5" dirty="0">
                <a:latin typeface="BIZ UDPゴシック" panose="020B0400000000000000" pitchFamily="50" charset="-128"/>
                <a:ea typeface="BIZ UDPゴシック" panose="020B0400000000000000" pitchFamily="50" charset="-128"/>
                <a:cs typeface="ＭＳ 明朝" panose="02020609040205080304" pitchFamily="17" charset="-128"/>
              </a:rPr>
              <a:t>】</a:t>
            </a:r>
            <a:endParaRPr lang="en-US" altLang="ja-JP" sz="2000" b="1"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p:txBody>
      </p:sp>
      <p:cxnSp>
        <p:nvCxnSpPr>
          <p:cNvPr id="15" name="直線コネクタ 14">
            <a:extLst>
              <a:ext uri="{FF2B5EF4-FFF2-40B4-BE49-F238E27FC236}">
                <a16:creationId xmlns:a16="http://schemas.microsoft.com/office/drawing/2014/main" id="{8CA25FCC-99CB-900A-AFBD-C34E571B5953}"/>
              </a:ext>
            </a:extLst>
          </p:cNvPr>
          <p:cNvCxnSpPr/>
          <p:nvPr/>
        </p:nvCxnSpPr>
        <p:spPr>
          <a:xfrm>
            <a:off x="155084" y="4000687"/>
            <a:ext cx="7249016" cy="0"/>
          </a:xfrm>
          <a:prstGeom prst="line">
            <a:avLst/>
          </a:prstGeom>
          <a:ln w="57150">
            <a:solidFill>
              <a:schemeClr val="bg1">
                <a:lumMod val="85000"/>
              </a:schemeClr>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2ED12B3D-AE88-0A7D-BF5C-74D067FB6EED}"/>
              </a:ext>
            </a:extLst>
          </p:cNvPr>
          <p:cNvCxnSpPr/>
          <p:nvPr/>
        </p:nvCxnSpPr>
        <p:spPr>
          <a:xfrm>
            <a:off x="139265" y="7567367"/>
            <a:ext cx="7249016" cy="0"/>
          </a:xfrm>
          <a:prstGeom prst="line">
            <a:avLst/>
          </a:prstGeom>
          <a:ln w="57150">
            <a:solidFill>
              <a:schemeClr val="bg1">
                <a:lumMod val="85000"/>
              </a:schemeClr>
            </a:solidFill>
          </a:ln>
        </p:spPr>
        <p:style>
          <a:lnRef idx="1">
            <a:schemeClr val="dk1"/>
          </a:lnRef>
          <a:fillRef idx="0">
            <a:schemeClr val="dk1"/>
          </a:fillRef>
          <a:effectRef idx="0">
            <a:schemeClr val="dk1"/>
          </a:effectRef>
          <a:fontRef idx="minor">
            <a:schemeClr val="tx1"/>
          </a:fontRef>
        </p:style>
      </p:cxnSp>
      <p:sp>
        <p:nvSpPr>
          <p:cNvPr id="7" name="正方形/長方形 6">
            <a:extLst>
              <a:ext uri="{FF2B5EF4-FFF2-40B4-BE49-F238E27FC236}">
                <a16:creationId xmlns:a16="http://schemas.microsoft.com/office/drawing/2014/main" id="{A0E8A4FA-699C-2DAA-5270-85749BE5759F}"/>
              </a:ext>
            </a:extLst>
          </p:cNvPr>
          <p:cNvSpPr/>
          <p:nvPr/>
        </p:nvSpPr>
        <p:spPr>
          <a:xfrm rot="2776968">
            <a:off x="11620332" y="3211348"/>
            <a:ext cx="1079498" cy="1107375"/>
          </a:xfrm>
          <a:prstGeom prst="rect">
            <a:avLst/>
          </a:prstGeom>
          <a:solidFill>
            <a:schemeClr val="tx1">
              <a:lumMod val="50000"/>
              <a:lumOff val="5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49B2F5A4-4E20-F3E5-185A-78A46AA33D6E}"/>
              </a:ext>
            </a:extLst>
          </p:cNvPr>
          <p:cNvSpPr/>
          <p:nvPr/>
        </p:nvSpPr>
        <p:spPr>
          <a:xfrm flipH="1">
            <a:off x="14251403" y="2600812"/>
            <a:ext cx="1041400" cy="342800"/>
          </a:xfrm>
          <a:prstGeom prst="righ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タイトル 1">
            <a:extLst>
              <a:ext uri="{FF2B5EF4-FFF2-40B4-BE49-F238E27FC236}">
                <a16:creationId xmlns:a16="http://schemas.microsoft.com/office/drawing/2014/main" id="{2145093E-F913-02DD-723E-C49DBDE89B01}"/>
              </a:ext>
            </a:extLst>
          </p:cNvPr>
          <p:cNvSpPr txBox="1">
            <a:spLocks/>
          </p:cNvSpPr>
          <p:nvPr/>
        </p:nvSpPr>
        <p:spPr>
          <a:xfrm>
            <a:off x="46400" y="1564463"/>
            <a:ext cx="7520881" cy="2415499"/>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pPr algn="just"/>
            <a:r>
              <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注意事項</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5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（共通）</a:t>
            </a:r>
            <a:endPar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・名義貸しによる出</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店</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は行わないこと</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・提出した品目のみを取り扱うこと</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・搬入・搬出時車両については最徐行で十分注意して走行すること</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ja-JP" altLang="ja-JP" sz="7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（飲食）</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・許可（警察署、税務署等）を要する品目については、出</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店</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者が取得してください。</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※飲食関係出店者における保健所への許可申請は、商工会が一括して行います。</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・飲食関係の方は、調理品については、原則１区画のテント内で食物１品目、飲み物１品目までしか扱えません。</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間仕切りでテントを半分に区切</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り、それぞれ責任者を置く</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ことにより、最大で２品目迄扱う事が出来ます。</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・酒類専門卸・小売業者以外の出店者は、酒類を販売しないでください。</a:t>
            </a: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・当日調理した食品、道具は会場内の水道で絶対に洗わないこと。また、油等を排水溝に流さないこと</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・火器を使用する場合は、消火器を用意すること</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5" name="図 4">
            <a:extLst>
              <a:ext uri="{FF2B5EF4-FFF2-40B4-BE49-F238E27FC236}">
                <a16:creationId xmlns:a16="http://schemas.microsoft.com/office/drawing/2014/main" id="{FE9A6521-628E-9EBA-219E-7CF158195391}"/>
              </a:ext>
            </a:extLst>
          </p:cNvPr>
          <p:cNvPicPr>
            <a:picLocks noChangeAspect="1"/>
          </p:cNvPicPr>
          <p:nvPr/>
        </p:nvPicPr>
        <p:blipFill>
          <a:blip r:embed="rId5"/>
          <a:stretch>
            <a:fillRect/>
          </a:stretch>
        </p:blipFill>
        <p:spPr>
          <a:xfrm>
            <a:off x="5615893" y="310764"/>
            <a:ext cx="1467055" cy="1686160"/>
          </a:xfrm>
          <a:prstGeom prst="rect">
            <a:avLst/>
          </a:prstGeom>
        </p:spPr>
      </p:pic>
      <p:sp>
        <p:nvSpPr>
          <p:cNvPr id="3" name="テキスト ボックス 2">
            <a:extLst>
              <a:ext uri="{FF2B5EF4-FFF2-40B4-BE49-F238E27FC236}">
                <a16:creationId xmlns:a16="http://schemas.microsoft.com/office/drawing/2014/main" id="{360B0D0F-0D94-B39A-EF84-49678D5D02FC}"/>
              </a:ext>
            </a:extLst>
          </p:cNvPr>
          <p:cNvSpPr txBox="1"/>
          <p:nvPr/>
        </p:nvSpPr>
        <p:spPr>
          <a:xfrm>
            <a:off x="5939948" y="10707658"/>
            <a:ext cx="2286000" cy="200055"/>
          </a:xfrm>
          <a:prstGeom prst="rect">
            <a:avLst/>
          </a:prstGeom>
          <a:noFill/>
        </p:spPr>
        <p:txBody>
          <a:bodyPr wrap="square" rtlCol="0">
            <a:spAutoFit/>
          </a:bodyPr>
          <a:lstStyle/>
          <a:p>
            <a:r>
              <a:rPr kumimoji="1" lang="en-US" altLang="ja-JP" sz="700" b="1" dirty="0">
                <a:latin typeface="BIZ UDPゴシック" panose="020B0400000000000000" pitchFamily="50" charset="-128"/>
                <a:ea typeface="BIZ UDPゴシック" panose="020B0400000000000000" pitchFamily="50" charset="-128"/>
              </a:rPr>
              <a:t>※</a:t>
            </a:r>
            <a:r>
              <a:rPr kumimoji="1" lang="ja-JP" altLang="en-US" sz="700" b="1" dirty="0">
                <a:latin typeface="BIZ UDPゴシック" panose="020B0400000000000000" pitchFamily="50" charset="-128"/>
                <a:ea typeface="BIZ UDPゴシック" panose="020B0400000000000000" pitchFamily="50" charset="-128"/>
              </a:rPr>
              <a:t>出店場所が変更となる場合があります。</a:t>
            </a:r>
          </a:p>
        </p:txBody>
      </p:sp>
      <p:sp>
        <p:nvSpPr>
          <p:cNvPr id="20" name="矢印: 右 19">
            <a:extLst>
              <a:ext uri="{FF2B5EF4-FFF2-40B4-BE49-F238E27FC236}">
                <a16:creationId xmlns:a16="http://schemas.microsoft.com/office/drawing/2014/main" id="{F1E5BDA6-37BD-6071-FCC0-5023FC60652B}"/>
              </a:ext>
            </a:extLst>
          </p:cNvPr>
          <p:cNvSpPr/>
          <p:nvPr/>
        </p:nvSpPr>
        <p:spPr>
          <a:xfrm rot="20827074">
            <a:off x="3294780" y="6859551"/>
            <a:ext cx="1650746" cy="207382"/>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9C95C67-2AE5-51C5-FA0E-EA6898223750}"/>
              </a:ext>
            </a:extLst>
          </p:cNvPr>
          <p:cNvSpPr/>
          <p:nvPr/>
        </p:nvSpPr>
        <p:spPr>
          <a:xfrm rot="2448115">
            <a:off x="6128309" y="6086494"/>
            <a:ext cx="215153" cy="566846"/>
          </a:xfrm>
          <a:prstGeom prst="rect">
            <a:avLst/>
          </a:prstGeom>
          <a:pattFill prst="plaid">
            <a:fgClr>
              <a:srgbClr val="FF0000"/>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矢印: 右 22">
            <a:extLst>
              <a:ext uri="{FF2B5EF4-FFF2-40B4-BE49-F238E27FC236}">
                <a16:creationId xmlns:a16="http://schemas.microsoft.com/office/drawing/2014/main" id="{AE1DCFFC-7366-EFDC-F9A1-4E30BC749E37}"/>
              </a:ext>
            </a:extLst>
          </p:cNvPr>
          <p:cNvSpPr/>
          <p:nvPr/>
        </p:nvSpPr>
        <p:spPr>
          <a:xfrm rot="19886422">
            <a:off x="2224207" y="5994620"/>
            <a:ext cx="2612456" cy="232787"/>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7EFDC078-A339-DFE1-9FFA-8187B5BDBB2F}"/>
              </a:ext>
            </a:extLst>
          </p:cNvPr>
          <p:cNvSpPr txBox="1"/>
          <p:nvPr/>
        </p:nvSpPr>
        <p:spPr>
          <a:xfrm>
            <a:off x="1029427" y="6470937"/>
            <a:ext cx="2263009" cy="769441"/>
          </a:xfrm>
          <a:prstGeom prst="rect">
            <a:avLst/>
          </a:prstGeom>
          <a:solidFill>
            <a:schemeClr val="bg1"/>
          </a:solidFill>
          <a:ln>
            <a:solidFill>
              <a:schemeClr val="tx1"/>
            </a:solidFill>
          </a:ln>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出店場所（予定）</a:t>
            </a:r>
            <a:endParaRPr kumimoji="1" lang="en-US" altLang="ja-JP" sz="1100" b="1" dirty="0">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出店場所及び出店数が変更となる可能性があります（キッチンカー出店希望者と調整）。</a:t>
            </a:r>
          </a:p>
        </p:txBody>
      </p:sp>
      <p:sp>
        <p:nvSpPr>
          <p:cNvPr id="25" name="矢印: 右 24">
            <a:extLst>
              <a:ext uri="{FF2B5EF4-FFF2-40B4-BE49-F238E27FC236}">
                <a16:creationId xmlns:a16="http://schemas.microsoft.com/office/drawing/2014/main" id="{465E8204-5A9D-84B9-37B5-816FFC569C2C}"/>
              </a:ext>
            </a:extLst>
          </p:cNvPr>
          <p:cNvSpPr/>
          <p:nvPr/>
        </p:nvSpPr>
        <p:spPr>
          <a:xfrm rot="7897793" flipV="1">
            <a:off x="6275786" y="5642453"/>
            <a:ext cx="890155" cy="241695"/>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B34DC14C-B14D-6D97-C4D6-AB7486DE746B}"/>
              </a:ext>
            </a:extLst>
          </p:cNvPr>
          <p:cNvSpPr txBox="1"/>
          <p:nvPr/>
        </p:nvSpPr>
        <p:spPr>
          <a:xfrm>
            <a:off x="6068597" y="4725305"/>
            <a:ext cx="1169437" cy="769441"/>
          </a:xfrm>
          <a:prstGeom prst="rect">
            <a:avLst/>
          </a:prstGeom>
          <a:solidFill>
            <a:schemeClr val="bg1"/>
          </a:solidFill>
          <a:ln>
            <a:solidFill>
              <a:schemeClr val="tx1"/>
            </a:solidFill>
          </a:ln>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申込多数の場合はこちらにも出店を行う場合がございます。</a:t>
            </a:r>
          </a:p>
        </p:txBody>
      </p:sp>
    </p:spTree>
    <p:extLst>
      <p:ext uri="{BB962C8B-B14F-4D97-AF65-F5344CB8AC3E}">
        <p14:creationId xmlns:p14="http://schemas.microsoft.com/office/powerpoint/2010/main" val="8402153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4189</TotalTime>
  <Words>1002</Words>
  <Application>Microsoft Office PowerPoint</Application>
  <PresentationFormat>ユーザー設定</PresentationFormat>
  <Paragraphs>68</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Arial Unicode MS</vt:lpstr>
      <vt:lpstr>BIZ UDPゴシック</vt:lpstr>
      <vt:lpstr>游ゴシック</vt:lpstr>
      <vt:lpstr>Arial</vt:lpstr>
      <vt:lpstr>Calibri</vt:lpstr>
      <vt:lpstr>Calibri Light</vt:lpstr>
      <vt:lpstr>Office テーマ</vt:lpstr>
      <vt:lpstr>PowerPoint プレゼンテーション</vt:lpstr>
      <vt:lpstr>【申込にあたりご持参頂く書類】　 書類は、商工会にご用意があります。ホームページからもダウンロード頂けます。 ・出店申込書 ・誓約書 ・臨時出店届（食品提供を行う出店のみ）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CL22</dc:creator>
  <cp:lastModifiedBy>CL27</cp:lastModifiedBy>
  <cp:revision>104</cp:revision>
  <cp:lastPrinted>2026-02-04T06:24:08Z</cp:lastPrinted>
  <dcterms:created xsi:type="dcterms:W3CDTF">2023-04-06T06:46:30Z</dcterms:created>
  <dcterms:modified xsi:type="dcterms:W3CDTF">2026-02-09T10:27:47Z</dcterms:modified>
</cp:coreProperties>
</file>