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61" r:id="rId3"/>
  </p:sldIdLst>
  <p:sldSz cx="7775575" cy="109077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22" initials="C" lastIdx="1" clrIdx="0">
    <p:extLst>
      <p:ext uri="{19B8F6BF-5375-455C-9EA6-DF929625EA0E}">
        <p15:presenceInfo xmlns:p15="http://schemas.microsoft.com/office/powerpoint/2012/main" userId="CL2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F8F9"/>
    <a:srgbClr val="0099FF"/>
    <a:srgbClr val="1CE7EC"/>
    <a:srgbClr val="26A3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65" autoAdjust="0"/>
    <p:restoredTop sz="94660"/>
  </p:normalViewPr>
  <p:slideViewPr>
    <p:cSldViewPr snapToGrid="0">
      <p:cViewPr>
        <p:scale>
          <a:sx n="95" d="100"/>
          <a:sy n="95" d="100"/>
        </p:scale>
        <p:origin x="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C466451-D59B-424C-8697-B09743185777}"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2181225" y="1233488"/>
            <a:ext cx="23733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4"/>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7D0BD66-88BC-473D-9C14-A23C6790A37B}" type="slidenum">
              <a:rPr kumimoji="1" lang="ja-JP" altLang="en-US" smtClean="0"/>
              <a:t>‹#›</a:t>
            </a:fld>
            <a:endParaRPr kumimoji="1" lang="ja-JP" altLang="en-US"/>
          </a:p>
        </p:txBody>
      </p:sp>
    </p:spTree>
    <p:extLst>
      <p:ext uri="{BB962C8B-B14F-4D97-AF65-F5344CB8AC3E}">
        <p14:creationId xmlns:p14="http://schemas.microsoft.com/office/powerpoint/2010/main" val="37019834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412263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46517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96119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004590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601239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23445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686486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161414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409985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3507702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1F240CE-F645-41CB-9BC9-71FBCFB5E6BD}" type="datetimeFigureOut">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406584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91F240CE-F645-41CB-9BC9-71FBCFB5E6BD}" type="datetimeFigureOut">
              <a:rPr kumimoji="1" lang="ja-JP" altLang="en-US" smtClean="0"/>
              <a:t>2026/2/9</a:t>
            </a:fld>
            <a:endParaRPr kumimoji="1" lang="ja-JP" altLang="en-US"/>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33AF570F-D77E-4002-A5C7-153E8CDEF5F4}" type="slidenum">
              <a:rPr kumimoji="1" lang="ja-JP" altLang="en-US" smtClean="0"/>
              <a:t>‹#›</a:t>
            </a:fld>
            <a:endParaRPr kumimoji="1" lang="ja-JP" altLang="en-US"/>
          </a:p>
        </p:txBody>
      </p:sp>
    </p:spTree>
    <p:extLst>
      <p:ext uri="{BB962C8B-B14F-4D97-AF65-F5344CB8AC3E}">
        <p14:creationId xmlns:p14="http://schemas.microsoft.com/office/powerpoint/2010/main" val="4646501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7AFC3680-839D-ED9F-E65B-EEA5F14DC9BF}"/>
              </a:ext>
            </a:extLst>
          </p:cNvPr>
          <p:cNvPicPr>
            <a:picLocks noChangeAspect="1"/>
          </p:cNvPicPr>
          <p:nvPr/>
        </p:nvPicPr>
        <p:blipFill>
          <a:blip r:embed="rId2"/>
          <a:stretch>
            <a:fillRect/>
          </a:stretch>
        </p:blipFill>
        <p:spPr>
          <a:xfrm>
            <a:off x="4856123" y="7757071"/>
            <a:ext cx="2263010" cy="2147616"/>
          </a:xfrm>
          <a:prstGeom prst="rect">
            <a:avLst/>
          </a:prstGeom>
        </p:spPr>
      </p:pic>
      <p:sp>
        <p:nvSpPr>
          <p:cNvPr id="22" name="四角形: 角を丸くする 21">
            <a:extLst>
              <a:ext uri="{FF2B5EF4-FFF2-40B4-BE49-F238E27FC236}">
                <a16:creationId xmlns:a16="http://schemas.microsoft.com/office/drawing/2014/main" id="{4BDB1369-834B-6B85-33F2-90500FA96114}"/>
              </a:ext>
            </a:extLst>
          </p:cNvPr>
          <p:cNvSpPr/>
          <p:nvPr/>
        </p:nvSpPr>
        <p:spPr>
          <a:xfrm>
            <a:off x="89781" y="157519"/>
            <a:ext cx="7651491" cy="1787586"/>
          </a:xfrm>
          <a:prstGeom prst="roundRect">
            <a:avLst/>
          </a:prstGeom>
          <a:solidFill>
            <a:schemeClr val="tx1"/>
          </a:solidFill>
          <a:ln>
            <a:noFill/>
          </a:ln>
          <a:effectLst>
            <a:glow rad="12700">
              <a:schemeClr val="bg1">
                <a:lumMod val="65000"/>
                <a:alpha val="40000"/>
              </a:schemeClr>
            </a:glow>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111DCC8F-9682-B939-7D6C-FDBC2F4FDF18}"/>
              </a:ext>
            </a:extLst>
          </p:cNvPr>
          <p:cNvSpPr/>
          <p:nvPr/>
        </p:nvSpPr>
        <p:spPr>
          <a:xfrm>
            <a:off x="1410131" y="253891"/>
            <a:ext cx="4822154" cy="584775"/>
          </a:xfrm>
          <a:prstGeom prst="rect">
            <a:avLst/>
          </a:prstGeom>
          <a:noFill/>
        </p:spPr>
        <p:txBody>
          <a:bodyPr wrap="none" lIns="91440" tIns="45720" rIns="91440" bIns="45720">
            <a:spAutoFit/>
          </a:bodyPr>
          <a:lstStyle/>
          <a:p>
            <a:pPr algn="ctr"/>
            <a:r>
              <a:rPr lang="ja-JP" altLang="en-US" sz="20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第</a:t>
            </a:r>
            <a:r>
              <a:rPr lang="ja-JP" altLang="en-US" sz="32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２９</a:t>
            </a:r>
            <a:r>
              <a:rPr lang="ja-JP" altLang="en-US" sz="20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回</a:t>
            </a:r>
            <a:r>
              <a:rPr lang="ja-JP" altLang="en-US" sz="32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　ひの新選組まつり</a:t>
            </a:r>
            <a:endParaRPr lang="ja-JP" altLang="ja-JP" sz="3200" b="1" kern="10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8E61F998-CA90-FB52-568D-2228601E1A12}"/>
              </a:ext>
            </a:extLst>
          </p:cNvPr>
          <p:cNvSpPr txBox="1"/>
          <p:nvPr/>
        </p:nvSpPr>
        <p:spPr>
          <a:xfrm>
            <a:off x="251777" y="2005071"/>
            <a:ext cx="7138852" cy="461665"/>
          </a:xfrm>
          <a:prstGeom prst="rect">
            <a:avLst/>
          </a:prstGeom>
          <a:noFill/>
        </p:spPr>
        <p:txBody>
          <a:bodyPr wrap="square">
            <a:spAutoFit/>
          </a:bodyPr>
          <a:lstStyle/>
          <a:p>
            <a:pPr indent="152400" algn="just"/>
            <a:r>
              <a:rPr lang="ja-JP" altLang="en-US"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rPr>
              <a:t>新選組まつり実行委員会において、</a:t>
            </a:r>
            <a:r>
              <a:rPr lang="ja-JP" altLang="en-US" sz="1200" b="1" u="sng"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rPr>
              <a:t>日野第一小学校グランド会場</a:t>
            </a:r>
            <a:r>
              <a:rPr lang="ja-JP" altLang="en-US"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において、キッチンカー出店を募集する事となりました。そこで、下記内容に沿って出店を希望されるキッチンカーを募集いたします。</a:t>
            </a:r>
            <a:endParaRPr lang="en-US" altLang="ja-JP"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cxnSp>
        <p:nvCxnSpPr>
          <p:cNvPr id="16" name="直線コネクタ 15">
            <a:extLst>
              <a:ext uri="{FF2B5EF4-FFF2-40B4-BE49-F238E27FC236}">
                <a16:creationId xmlns:a16="http://schemas.microsoft.com/office/drawing/2014/main" id="{3DAE6024-5CDC-CAB7-9CFA-A4D34B69AD84}"/>
              </a:ext>
            </a:extLst>
          </p:cNvPr>
          <p:cNvCxnSpPr>
            <a:cxnSpLocks/>
          </p:cNvCxnSpPr>
          <p:nvPr/>
        </p:nvCxnSpPr>
        <p:spPr>
          <a:xfrm>
            <a:off x="416034" y="838666"/>
            <a:ext cx="6810338" cy="0"/>
          </a:xfrm>
          <a:prstGeom prst="line">
            <a:avLst/>
          </a:prstGeom>
          <a:ln w="190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63D863A-C5FD-9286-2811-5CE9E235A3E0}"/>
              </a:ext>
            </a:extLst>
          </p:cNvPr>
          <p:cNvCxnSpPr>
            <a:cxnSpLocks/>
          </p:cNvCxnSpPr>
          <p:nvPr/>
        </p:nvCxnSpPr>
        <p:spPr>
          <a:xfrm>
            <a:off x="1124776" y="1565996"/>
            <a:ext cx="5497135" cy="0"/>
          </a:xfrm>
          <a:prstGeom prst="line">
            <a:avLst/>
          </a:prstGeom>
          <a:ln w="1905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8901FC44-7949-EB3E-5A3A-0675473F0803}"/>
              </a:ext>
            </a:extLst>
          </p:cNvPr>
          <p:cNvSpPr/>
          <p:nvPr/>
        </p:nvSpPr>
        <p:spPr>
          <a:xfrm>
            <a:off x="1653030" y="919665"/>
            <a:ext cx="4440638" cy="646331"/>
          </a:xfrm>
          <a:prstGeom prst="rect">
            <a:avLst/>
          </a:prstGeom>
          <a:noFill/>
        </p:spPr>
        <p:txBody>
          <a:bodyPr wrap="none" lIns="91440" tIns="45720" rIns="91440" bIns="45720">
            <a:spAutoFit/>
          </a:bodyPr>
          <a:lstStyle/>
          <a:p>
            <a:pPr algn="ctr"/>
            <a:r>
              <a:rPr lang="ja-JP" altLang="en-US" sz="3600" b="1" kern="100" spc="-15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キッチンカー出店募集</a:t>
            </a:r>
            <a:endParaRPr lang="ja-JP" altLang="ja-JP" sz="3600" b="1" kern="100" spc="-150"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 name="Rectangle 2">
            <a:extLst>
              <a:ext uri="{FF2B5EF4-FFF2-40B4-BE49-F238E27FC236}">
                <a16:creationId xmlns:a16="http://schemas.microsoft.com/office/drawing/2014/main" id="{BED6BC42-9FB9-E08C-BAF6-D5487B08332B}"/>
              </a:ext>
            </a:extLst>
          </p:cNvPr>
          <p:cNvSpPr>
            <a:spLocks noChangeArrowheads="1"/>
          </p:cNvSpPr>
          <p:nvPr/>
        </p:nvSpPr>
        <p:spPr bwMode="auto">
          <a:xfrm>
            <a:off x="20004458" y="11965305"/>
            <a:ext cx="7775575" cy="4572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8566" rIns="0" bIns="-2856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100" b="0" i="0" u="none" strike="noStrike" cap="none" normalizeH="0" baseline="0" dirty="0">
                <a:ln>
                  <a:noFill/>
                </a:ln>
                <a:solidFill>
                  <a:srgbClr val="202124"/>
                </a:solidFill>
                <a:effectLst/>
                <a:latin typeface="Arial Unicode MS"/>
                <a:ea typeface="inherit"/>
              </a:rPr>
              <a:t>to be continued</a:t>
            </a:r>
            <a:r>
              <a:rPr kumimoji="0" lang="ja-JP" altLang="ja-JP" sz="700" b="0" i="0" u="none" strike="noStrike" cap="none" normalizeH="0" baseline="0" dirty="0">
                <a:ln>
                  <a:noFill/>
                </a:ln>
                <a:solidFill>
                  <a:schemeClr val="tx1"/>
                </a:solidFill>
                <a:effectLst/>
              </a:rPr>
              <a:t>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pic>
        <p:nvPicPr>
          <p:cNvPr id="4" name="図 3">
            <a:extLst>
              <a:ext uri="{FF2B5EF4-FFF2-40B4-BE49-F238E27FC236}">
                <a16:creationId xmlns:a16="http://schemas.microsoft.com/office/drawing/2014/main" id="{589E196A-C811-1977-152E-CF07D5BB1D54}"/>
              </a:ext>
            </a:extLst>
          </p:cNvPr>
          <p:cNvPicPr>
            <a:picLocks noChangeAspect="1"/>
          </p:cNvPicPr>
          <p:nvPr/>
        </p:nvPicPr>
        <p:blipFill>
          <a:blip r:embed="rId3"/>
          <a:stretch>
            <a:fillRect/>
          </a:stretch>
        </p:blipFill>
        <p:spPr>
          <a:xfrm>
            <a:off x="3365018" y="2587053"/>
            <a:ext cx="912370" cy="377982"/>
          </a:xfrm>
          <a:prstGeom prst="rect">
            <a:avLst/>
          </a:prstGeom>
        </p:spPr>
      </p:pic>
      <p:sp>
        <p:nvSpPr>
          <p:cNvPr id="13" name="テキスト ボックス 12">
            <a:extLst>
              <a:ext uri="{FF2B5EF4-FFF2-40B4-BE49-F238E27FC236}">
                <a16:creationId xmlns:a16="http://schemas.microsoft.com/office/drawing/2014/main" id="{B7026F0F-F553-08E4-63FF-C694612B1A6C}"/>
              </a:ext>
            </a:extLst>
          </p:cNvPr>
          <p:cNvSpPr txBox="1"/>
          <p:nvPr/>
        </p:nvSpPr>
        <p:spPr>
          <a:xfrm>
            <a:off x="155084" y="2897111"/>
            <a:ext cx="7651491" cy="5765424"/>
          </a:xfrm>
          <a:prstGeom prst="rect">
            <a:avLst/>
          </a:prstGeom>
          <a:noFill/>
        </p:spPr>
        <p:txBody>
          <a:bodyPr wrap="square">
            <a:spAutoFit/>
          </a:bodyPr>
          <a:lstStyle/>
          <a:p>
            <a:pPr algn="just" latinLnBrk="0">
              <a:lnSpc>
                <a:spcPts val="1925"/>
              </a:lnSpc>
            </a:pP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日時</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令和８年</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５月１</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０</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日</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日</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午前</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９</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時</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3</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０分～午後</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3</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時</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0</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０分</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予定　</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雨天中止の場合あり</a:t>
            </a:r>
            <a:endParaRPr lang="ja-JP" altLang="ja-JP" sz="1200" spc="55"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latinLnBrk="1">
              <a:lnSpc>
                <a:spcPts val="1725"/>
              </a:lnSpc>
            </a:pPr>
            <a:r>
              <a:rPr lang="ja-JP" altLang="ja-JP" sz="1200" spc="55"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200" spc="55"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100" spc="55"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当日搬入</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8</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30</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20</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　当日搬出</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15</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15</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16</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050" spc="-5" dirty="0">
                <a:latin typeface="BIZ UDPゴシック" panose="020B0400000000000000" pitchFamily="50" charset="-128"/>
                <a:ea typeface="BIZ UDPゴシック" panose="020B0400000000000000" pitchFamily="50" charset="-128"/>
                <a:cs typeface="ＭＳ 明朝" panose="02020609040205080304" pitchFamily="17" charset="-128"/>
              </a:rPr>
              <a:t>（予定） </a:t>
            </a:r>
            <a:endParaRPr lang="en-US" altLang="ja-JP" sz="1050"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1">
              <a:lnSpc>
                <a:spcPts val="1725"/>
              </a:lnSpc>
            </a:pP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◆出店場所     日野第一小学校グランド内</a:t>
            </a:r>
            <a:endParaRPr lang="en-US" altLang="ja-JP" sz="1200" kern="100" spc="35"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ts val="1925"/>
              </a:lnSpc>
            </a:pP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募 集 数    </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概ね７枠</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模擬店も同一枠で募集します。模擬店と併せて１０枠程度を募集予定</a:t>
            </a: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endParaRPr lang="en-US" altLang="ja-JP" sz="9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r>
              <a:rPr lang="ja-JP" altLang="en-US"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申込状況</a:t>
            </a:r>
            <a:r>
              <a:rPr lang="en-US" altLang="ja-JP"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立地条件により出店可能台数</a:t>
            </a:r>
            <a:r>
              <a:rPr lang="ja-JP" altLang="en-US" sz="1000" spc="-5" dirty="0">
                <a:latin typeface="BIZ UDPゴシック" panose="020B0400000000000000" pitchFamily="50" charset="-128"/>
                <a:ea typeface="BIZ UDPゴシック" panose="020B0400000000000000" pitchFamily="50" charset="-128"/>
                <a:cs typeface="ＭＳ 明朝" panose="02020609040205080304" pitchFamily="17" charset="-128"/>
              </a:rPr>
              <a:t>が変更となる可能性があります。</a:t>
            </a:r>
            <a:endParaRPr lang="en-US" altLang="ja-JP" sz="10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a:lnSpc>
                <a:spcPts val="1925"/>
              </a:lnSpc>
            </a:pPr>
            <a:r>
              <a:rPr lang="ja-JP" altLang="en-US" sz="10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000" b="1"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000" b="1"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000" b="1"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000" b="1"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応募多数の場合は、抽選とさせて頂きます（下記説明会にて実施予定）。</a:t>
            </a:r>
            <a:r>
              <a:rPr lang="en-US" altLang="ja-JP" sz="1000" b="1" u="none" strike="noStrike"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p>
          <a:p>
            <a:pPr algn="just" latinLnBrk="0">
              <a:lnSpc>
                <a:spcPts val="1925"/>
              </a:lnSpc>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◆出店資格　 　❶日野市内</a:t>
            </a: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にある日野市商工会会員事業者</a:t>
            </a:r>
            <a:endParaRPr kumimoji="1" lang="en-US" altLang="ja-JP" sz="2000" b="0" i="0" u="none" strike="noStrike" cap="none" normalizeH="0" baseline="0" dirty="0">
              <a:ln>
                <a:noFill/>
              </a:ln>
              <a:effectLst/>
              <a:latin typeface="BIZ UDPゴシック" panose="020B0400000000000000" pitchFamily="50" charset="-128"/>
              <a:ea typeface="BIZ UDPゴシック" panose="020B0400000000000000" pitchFamily="50" charset="-128"/>
            </a:endParaRPr>
          </a:p>
          <a:p>
            <a:pPr>
              <a:lnSpc>
                <a:spcPct val="150000"/>
              </a:lnSpc>
            </a:pPr>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店舗、事務所、代表者の自宅等いずれかが日野市内にあること</a:t>
            </a:r>
            <a:endParaRPr kumimoji="1" lang="en-US" altLang="ja-JP" sz="105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1050" dirty="0">
                <a:latin typeface="BIZ UDPゴシック" panose="020B0400000000000000" pitchFamily="50" charset="-128"/>
                <a:ea typeface="BIZ UDPゴシック" panose="020B0400000000000000" pitchFamily="50" charset="-128"/>
              </a:rPr>
              <a:t>　　　　　　　　　　 　　</a:t>
            </a:r>
            <a:r>
              <a:rPr kumimoji="1" lang="ja-JP" altLang="en-US" sz="1050" spc="-150" dirty="0">
                <a:latin typeface="BIZ UDPゴシック" panose="020B0400000000000000" pitchFamily="50" charset="-128"/>
                <a:ea typeface="BIZ UDPゴシック" panose="020B0400000000000000" pitchFamily="50" charset="-128"/>
              </a:rPr>
              <a:t>（場合により、別途市内に住所を有することを確認する書類を提出いただく場合があります。）</a:t>
            </a:r>
            <a:endParaRPr lang="ja-JP" altLang="ja-JP" sz="1050" kern="100" spc="-15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latinLnBrk="0">
              <a:lnSpc>
                <a:spcPts val="1925"/>
              </a:lnSpc>
            </a:pPr>
            <a:r>
              <a:rPr lang="ja-JP" altLang="en-US" sz="1200" dirty="0">
                <a:latin typeface="BIZ UDPゴシック" panose="020B0400000000000000" pitchFamily="50" charset="-128"/>
                <a:ea typeface="BIZ UDPゴシック" panose="020B0400000000000000" pitchFamily="50" charset="-128"/>
                <a:cs typeface="ＭＳ 明朝" panose="02020609040205080304" pitchFamily="17" charset="-128"/>
              </a:rPr>
              <a:t>　　　　　　　　　　❷</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出店申込時点で</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当年度の</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日野市商工会費未納</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がないこと</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　　　❸</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出店者説明会に出席</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いただくこと</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  店  料　　</a:t>
            </a:r>
            <a:r>
              <a:rPr lang="ja-JP" altLang="en-US" b="1"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１５，０００</a:t>
            </a:r>
            <a:r>
              <a:rPr lang="ja-JP" altLang="en-US"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円</a:t>
            </a:r>
            <a:r>
              <a:rPr lang="ja-JP" altLang="en-US" sz="9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9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9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本料金はインボイス対応しておりません。</a:t>
            </a:r>
            <a:endParaRPr lang="en-US" altLang="ja-JP" sz="11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◆申込方法　　　裏面必要書類を申込期間内にご提出ください。</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出店料は出店者説明会でお支払いください。</a:t>
            </a:r>
          </a:p>
          <a:p>
            <a:pPr algn="just" latinLnBrk="0">
              <a:lnSpc>
                <a:spcPts val="1925"/>
              </a:lnSpc>
            </a:pPr>
            <a:r>
              <a:rPr lang="ja-JP" altLang="en-US"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申込期間</a:t>
            </a: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en-US"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令和８</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年</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３</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月</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９</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日（</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月</a:t>
            </a:r>
            <a:r>
              <a:rPr lang="ja-JP"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rPr>
              <a:t>まで　　</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受付：平日　</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9</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17</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r>
              <a:rPr lang="en-US" altLang="ja-JP"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00</a:t>
            </a:r>
            <a:r>
              <a:rPr lang="ja-JP" altLang="en-US" sz="1200"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迄</a:t>
            </a:r>
            <a:endParaRPr lang="en-US" altLang="ja-JP" sz="1200"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　　　　　　　　　　裏面に記載の必要書類を日野市商工会へご提出ください。</a:t>
            </a:r>
            <a:endParaRPr lang="en-US"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b="1"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出店者説明会　令和８年３月２４日（火）　１３時～　場所：日野市商工会館（日野市多摩平</a:t>
            </a:r>
            <a:r>
              <a:rPr lang="en-US" altLang="ja-JP" sz="1200" b="1"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7-23-23</a:t>
            </a:r>
            <a:r>
              <a:rPr lang="ja-JP" altLang="en-US" sz="1200" b="1" spc="-5" dirty="0">
                <a:solidFill>
                  <a:srgbClr val="FF0000"/>
                </a:solidFill>
                <a:latin typeface="BIZ UDPゴシック" panose="020B0400000000000000" pitchFamily="50" charset="-128"/>
                <a:ea typeface="BIZ UDPゴシック" panose="020B0400000000000000" pitchFamily="50" charset="-128"/>
                <a:cs typeface="ＭＳ 明朝" panose="02020609040205080304" pitchFamily="17" charset="-128"/>
              </a:rPr>
              <a:t>）</a:t>
            </a:r>
            <a:endParaRPr lang="en-US" altLang="ja-JP" sz="1200" b="1" spc="-5" dirty="0">
              <a:solidFill>
                <a:srgbClr val="FF0000"/>
              </a:solidFill>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en-US" altLang="ja-JP" sz="1200" spc="-5" dirty="0">
                <a:latin typeface="BIZ UDPゴシック" panose="020B0400000000000000" pitchFamily="50" charset="-128"/>
                <a:ea typeface="BIZ UDPゴシック" panose="020B0400000000000000" pitchFamily="50" charset="-128"/>
                <a:cs typeface="ＭＳ 明朝" panose="02020609040205080304" pitchFamily="17" charset="-128"/>
              </a:rPr>
              <a:t>※</a:t>
            </a:r>
            <a:r>
              <a:rPr lang="ja-JP" altLang="en-US" sz="1200" spc="-5" dirty="0">
                <a:latin typeface="BIZ UDPゴシック" panose="020B0400000000000000" pitchFamily="50" charset="-128"/>
                <a:ea typeface="BIZ UDPゴシック" panose="020B0400000000000000" pitchFamily="50" charset="-128"/>
                <a:cs typeface="ＭＳ 明朝" panose="02020609040205080304" pitchFamily="17" charset="-128"/>
              </a:rPr>
              <a:t>電気設備はありません。必要に応じて、発電機等をご持参ください。</a:t>
            </a:r>
            <a:endParaRPr lang="en-US" altLang="ja-JP" sz="1200" u="heavy" spc="-5" dirty="0">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※ひの新選組まつり出店募集要領に遵守していない場合、出店許可を取消すことがあります。</a:t>
            </a:r>
            <a:endParaRPr lang="en-US"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ja-JP" altLang="en-US" sz="1200" dirty="0">
                <a:latin typeface="BIZ UDPゴシック" panose="020B0400000000000000" pitchFamily="50" charset="-128"/>
                <a:ea typeface="BIZ UDPゴシック" panose="020B0400000000000000" pitchFamily="50" charset="-128"/>
                <a:cs typeface="ＭＳ 明朝" panose="02020609040205080304" pitchFamily="17" charset="-128"/>
              </a:rPr>
              <a:t>　　</a:t>
            </a:r>
            <a:r>
              <a:rPr lang="ja-JP" altLang="ja-JP" sz="1200" u="sng"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出店許可取消された場合、</a:t>
            </a:r>
            <a:r>
              <a:rPr lang="ja-JP" altLang="en-US" sz="1200" u="sng"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中止となった場合、</a:t>
            </a:r>
            <a:r>
              <a:rPr lang="ja-JP" altLang="ja-JP" sz="1200" u="sng"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出店経費について費用弁償は致しません</a:t>
            </a:r>
            <a:r>
              <a:rPr lang="ja-JP"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a:r>
              <a:rPr lang="en-US" altLang="ja-JP" sz="12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※5/1</a:t>
            </a:r>
            <a:r>
              <a:rPr lang="ja-JP" altLang="en-US" sz="12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０</a:t>
            </a:r>
            <a:r>
              <a:rPr lang="ja-JP" altLang="en-US"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当日６時時点までに中止を決定した場合は参加費</a:t>
            </a:r>
            <a:r>
              <a:rPr lang="en-US" altLang="ja-JP"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15,000</a:t>
            </a:r>
            <a:r>
              <a:rPr lang="ja-JP" altLang="en-US"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円のみ返金します。</a:t>
            </a:r>
            <a:endParaRPr lang="en-US" altLang="ja-JP"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200" kern="100" dirty="0">
                <a:solidFill>
                  <a:srgbClr val="FF0000"/>
                </a:solidFill>
                <a:latin typeface="BIZ UDPゴシック" panose="020B0400000000000000" pitchFamily="50" charset="-128"/>
                <a:ea typeface="BIZ UDPゴシック" panose="020B0400000000000000" pitchFamily="50" charset="-128"/>
                <a:cs typeface="Times New Roman" panose="02020603050405020304" pitchFamily="18" charset="0"/>
              </a:rPr>
              <a:t>　　それ以降、中止に至った場合は返金致しませんので、ご了承下さい。</a:t>
            </a:r>
            <a:endParaRPr lang="ja-JP" altLang="ja-JP" sz="1200"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200" kern="0" spc="7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問合せ先</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第２</a:t>
            </a:r>
            <a:r>
              <a:rPr lang="ja-JP" altLang="en-US" sz="1200" kern="100" dirty="0">
                <a:latin typeface="BIZ UDPゴシック" panose="020B0400000000000000" pitchFamily="50" charset="-128"/>
                <a:ea typeface="BIZ UDPゴシック" panose="020B0400000000000000" pitchFamily="50" charset="-128"/>
                <a:cs typeface="Times New Roman" panose="02020603050405020304" pitchFamily="18" charset="0"/>
              </a:rPr>
              <a:t>９</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回ひの新選組まつり実行委員会</a:t>
            </a:r>
            <a:endPar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en-US" altLang="ja-JP" sz="12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zh-CN"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日野市商工会内</a:t>
            </a:r>
            <a:r>
              <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just" latinLnBrk="0">
              <a:lnSpc>
                <a:spcPts val="1925"/>
              </a:lnSpc>
            </a:pPr>
            <a:r>
              <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r>
              <a:rPr lang="zh-CN"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日野市多摩平７－２３－２３</a:t>
            </a:r>
            <a:r>
              <a:rPr lang="en-US" altLang="ja-JP" sz="1200" spc="0" dirty="0">
                <a:effectLst/>
                <a:latin typeface="BIZ UDPゴシック" panose="020B0400000000000000" pitchFamily="50" charset="-128"/>
                <a:ea typeface="BIZ UDPゴシック" panose="020B0400000000000000" pitchFamily="50" charset="-128"/>
                <a:cs typeface="ＭＳ 明朝" panose="02020609040205080304" pitchFamily="17" charset="-128"/>
              </a:rPr>
              <a:t>   </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a:p>
            <a:pPr algn="just" latinLnBrk="0">
              <a:lnSpc>
                <a:spcPts val="1925"/>
              </a:lnSpc>
            </a:pPr>
            <a:r>
              <a:rPr lang="zh-TW"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rPr>
              <a:t>　　　　　　　　　　　　電　話　０４２－５８１－３６６６</a:t>
            </a:r>
            <a:endParaRPr lang="ja-JP" altLang="ja-JP" sz="1200" spc="-5" dirty="0">
              <a:effectLst/>
              <a:latin typeface="BIZ UDPゴシック" panose="020B0400000000000000" pitchFamily="50" charset="-128"/>
              <a:ea typeface="BIZ UDPゴシック" panose="020B0400000000000000" pitchFamily="50" charset="-128"/>
              <a:cs typeface="ＭＳ 明朝" panose="02020609040205080304" pitchFamily="17" charset="-128"/>
            </a:endParaRPr>
          </a:p>
        </p:txBody>
      </p:sp>
      <p:sp>
        <p:nvSpPr>
          <p:cNvPr id="14" name="正方形/長方形 13">
            <a:extLst>
              <a:ext uri="{FF2B5EF4-FFF2-40B4-BE49-F238E27FC236}">
                <a16:creationId xmlns:a16="http://schemas.microsoft.com/office/drawing/2014/main" id="{109B7927-9C74-B21F-B890-C3FF68618FB2}"/>
              </a:ext>
            </a:extLst>
          </p:cNvPr>
          <p:cNvSpPr/>
          <p:nvPr/>
        </p:nvSpPr>
        <p:spPr>
          <a:xfrm>
            <a:off x="155085" y="10457104"/>
            <a:ext cx="7520881" cy="393436"/>
          </a:xfrm>
          <a:prstGeom prst="rect">
            <a:avLst/>
          </a:prstGeom>
          <a:solidFill>
            <a:srgbClr val="FF0000"/>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この機会に日野市商工会の加入をご検討ください。</a:t>
            </a:r>
          </a:p>
        </p:txBody>
      </p:sp>
      <p:sp>
        <p:nvSpPr>
          <p:cNvPr id="21" name="正方形/長方形 20">
            <a:extLst>
              <a:ext uri="{FF2B5EF4-FFF2-40B4-BE49-F238E27FC236}">
                <a16:creationId xmlns:a16="http://schemas.microsoft.com/office/drawing/2014/main" id="{720571D2-918B-6FC1-98A6-79CA257E2575}"/>
              </a:ext>
            </a:extLst>
          </p:cNvPr>
          <p:cNvSpPr/>
          <p:nvPr/>
        </p:nvSpPr>
        <p:spPr>
          <a:xfrm>
            <a:off x="155085" y="10045758"/>
            <a:ext cx="7520881" cy="393436"/>
          </a:xfrm>
          <a:prstGeom prst="rect">
            <a:avLst/>
          </a:prstGeom>
          <a:solidFill>
            <a:srgbClr val="C00000"/>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～日野市商工会にまだご加入されていない事業者様へ～</a:t>
            </a:r>
          </a:p>
        </p:txBody>
      </p:sp>
      <p:sp>
        <p:nvSpPr>
          <p:cNvPr id="8" name="矢印: 右 7">
            <a:extLst>
              <a:ext uri="{FF2B5EF4-FFF2-40B4-BE49-F238E27FC236}">
                <a16:creationId xmlns:a16="http://schemas.microsoft.com/office/drawing/2014/main" id="{3F30EBDF-2ED5-6EBA-E71B-F75EF017291A}"/>
              </a:ext>
            </a:extLst>
          </p:cNvPr>
          <p:cNvSpPr/>
          <p:nvPr/>
        </p:nvSpPr>
        <p:spPr>
          <a:xfrm rot="20874834">
            <a:off x="4539418" y="9479596"/>
            <a:ext cx="1444196" cy="191221"/>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50CF3DD1-E49F-5F72-DD41-501CAB076524}"/>
              </a:ext>
            </a:extLst>
          </p:cNvPr>
          <p:cNvSpPr txBox="1"/>
          <p:nvPr/>
        </p:nvSpPr>
        <p:spPr>
          <a:xfrm>
            <a:off x="7967803" y="8377476"/>
            <a:ext cx="561372" cy="276999"/>
          </a:xfrm>
          <a:prstGeom prst="rect">
            <a:avLst/>
          </a:prstGeom>
          <a:noFill/>
        </p:spPr>
        <p:txBody>
          <a:bodyPr wrap="none" rtlCol="0">
            <a:spAutoFit/>
          </a:bodyPr>
          <a:lstStyle/>
          <a:p>
            <a:r>
              <a:rPr kumimoji="1" lang="ja-JP" altLang="en-US" sz="1200" dirty="0">
                <a:latin typeface="HGPｺﾞｼｯｸE" panose="020B0900000000000000" pitchFamily="50" charset="-128"/>
                <a:ea typeface="HGPｺﾞｼｯｸE" panose="020B0900000000000000" pitchFamily="50" charset="-128"/>
              </a:rPr>
              <a:t>こちら</a:t>
            </a:r>
          </a:p>
        </p:txBody>
      </p:sp>
      <p:sp>
        <p:nvSpPr>
          <p:cNvPr id="9" name="矢印: 右 8">
            <a:extLst>
              <a:ext uri="{FF2B5EF4-FFF2-40B4-BE49-F238E27FC236}">
                <a16:creationId xmlns:a16="http://schemas.microsoft.com/office/drawing/2014/main" id="{0B164CB2-1E9B-2911-78B1-EA43FD3A622B}"/>
              </a:ext>
            </a:extLst>
          </p:cNvPr>
          <p:cNvSpPr/>
          <p:nvPr/>
        </p:nvSpPr>
        <p:spPr>
          <a:xfrm rot="19928874">
            <a:off x="4096930" y="8744743"/>
            <a:ext cx="1741017" cy="179460"/>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3466BA94-1D84-2405-6A26-B4F52D4A36B5}"/>
              </a:ext>
            </a:extLst>
          </p:cNvPr>
          <p:cNvSpPr txBox="1"/>
          <p:nvPr/>
        </p:nvSpPr>
        <p:spPr>
          <a:xfrm>
            <a:off x="2360708" y="9190487"/>
            <a:ext cx="2263009" cy="769441"/>
          </a:xfrm>
          <a:prstGeom prst="rect">
            <a:avLst/>
          </a:prstGeom>
          <a:solidFill>
            <a:schemeClr val="bg1"/>
          </a:solidFill>
          <a:ln>
            <a:solidFill>
              <a:schemeClr val="tx1"/>
            </a:solidFill>
          </a:ln>
        </p:spPr>
        <p:txBody>
          <a:bodyPr wrap="square" rtlCol="0">
            <a:spAutoFit/>
          </a:bodyPr>
          <a:lstStyle/>
          <a:p>
            <a:r>
              <a:rPr kumimoji="1" lang="ja-JP" altLang="en-US" sz="1100" b="1" dirty="0">
                <a:latin typeface="BIZ UDPゴシック" panose="020B0400000000000000" pitchFamily="50" charset="-128"/>
                <a:ea typeface="BIZ UDPゴシック" panose="020B0400000000000000" pitchFamily="50" charset="-128"/>
              </a:rPr>
              <a:t>出店場所（予定）</a:t>
            </a:r>
            <a:endParaRPr kumimoji="1" lang="en-US" altLang="ja-JP" sz="1100" b="1" dirty="0">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出店場所が変更となる可能性があります。</a:t>
            </a:r>
            <a:endParaRPr kumimoji="1" lang="en-US" altLang="ja-JP" sz="1100" b="1" dirty="0">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模擬店出店希望者と調整</a:t>
            </a:r>
          </a:p>
        </p:txBody>
      </p:sp>
      <p:sp>
        <p:nvSpPr>
          <p:cNvPr id="12" name="正方形/長方形 11">
            <a:extLst>
              <a:ext uri="{FF2B5EF4-FFF2-40B4-BE49-F238E27FC236}">
                <a16:creationId xmlns:a16="http://schemas.microsoft.com/office/drawing/2014/main" id="{9E31D789-A389-BBB6-B42B-5F7A666D1B27}"/>
              </a:ext>
            </a:extLst>
          </p:cNvPr>
          <p:cNvSpPr/>
          <p:nvPr/>
        </p:nvSpPr>
        <p:spPr>
          <a:xfrm rot="2448115">
            <a:off x="6764365" y="8787742"/>
            <a:ext cx="131842" cy="485043"/>
          </a:xfrm>
          <a:prstGeom prst="rect">
            <a:avLst/>
          </a:prstGeom>
          <a:pattFill prst="plaid">
            <a:fgClr>
              <a:srgbClr val="FF0000"/>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F7DD8ED9-C755-47A4-A069-4714D5BA14B0}"/>
              </a:ext>
            </a:extLst>
          </p:cNvPr>
          <p:cNvSpPr/>
          <p:nvPr/>
        </p:nvSpPr>
        <p:spPr>
          <a:xfrm rot="6281904" flipV="1">
            <a:off x="6792516" y="8457390"/>
            <a:ext cx="590157" cy="146681"/>
          </a:xfrm>
          <a:prstGeom prst="right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500FE454-0735-DDD9-8286-CE99EC0D2208}"/>
              </a:ext>
            </a:extLst>
          </p:cNvPr>
          <p:cNvSpPr txBox="1"/>
          <p:nvPr/>
        </p:nvSpPr>
        <p:spPr>
          <a:xfrm>
            <a:off x="6390220" y="7763669"/>
            <a:ext cx="1000409" cy="584775"/>
          </a:xfrm>
          <a:prstGeom prst="rect">
            <a:avLst/>
          </a:prstGeom>
          <a:solidFill>
            <a:schemeClr val="bg1"/>
          </a:solidFill>
          <a:ln>
            <a:solidFill>
              <a:schemeClr val="tx1"/>
            </a:solidFill>
          </a:ln>
        </p:spPr>
        <p:txBody>
          <a:bodyPr wrap="square" rtlCol="0">
            <a:spAutoFit/>
          </a:bodyPr>
          <a:lstStyle/>
          <a:p>
            <a:r>
              <a:rPr kumimoji="1" lang="ja-JP" altLang="en-US" sz="800" b="1" dirty="0">
                <a:latin typeface="BIZ UDPゴシック" panose="020B0400000000000000" pitchFamily="50" charset="-128"/>
                <a:ea typeface="BIZ UDPゴシック" panose="020B0400000000000000" pitchFamily="50" charset="-128"/>
              </a:rPr>
              <a:t>申込多数の場合はこちらにも出店を行う場合がございます。</a:t>
            </a:r>
          </a:p>
        </p:txBody>
      </p:sp>
    </p:spTree>
    <p:extLst>
      <p:ext uri="{BB962C8B-B14F-4D97-AF65-F5344CB8AC3E}">
        <p14:creationId xmlns:p14="http://schemas.microsoft.com/office/powerpoint/2010/main" val="3538637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C697F2-163A-9ACD-7163-3F44CAFE85DC}"/>
              </a:ext>
            </a:extLst>
          </p:cNvPr>
          <p:cNvSpPr>
            <a:spLocks noGrp="1"/>
          </p:cNvSpPr>
          <p:nvPr>
            <p:ph type="title"/>
          </p:nvPr>
        </p:nvSpPr>
        <p:spPr>
          <a:xfrm>
            <a:off x="155084" y="463972"/>
            <a:ext cx="6706433" cy="2353871"/>
          </a:xfrm>
        </p:spPr>
        <p:txBody>
          <a:bodyPr>
            <a:noAutofit/>
          </a:bodyPr>
          <a:lstStyle/>
          <a:p>
            <a:pPr>
              <a:lnSpc>
                <a:spcPct val="150000"/>
              </a:lnSpc>
            </a:pPr>
            <a:r>
              <a:rPr lang="en-US" altLang="ja-JP" sz="1800" dirty="0">
                <a:latin typeface="BIZ UDPゴシック" panose="020B0400000000000000" pitchFamily="50" charset="-128"/>
                <a:ea typeface="BIZ UDPゴシック" panose="020B0400000000000000" pitchFamily="50" charset="-128"/>
                <a:cs typeface="ＦＡ ゴシック"/>
              </a:rPr>
              <a:t>【</a:t>
            </a:r>
            <a:r>
              <a:rPr lang="ja-JP" altLang="en-US" sz="1800" dirty="0">
                <a:latin typeface="BIZ UDPゴシック" panose="020B0400000000000000" pitchFamily="50" charset="-128"/>
                <a:ea typeface="BIZ UDPゴシック" panose="020B0400000000000000" pitchFamily="50" charset="-128"/>
                <a:cs typeface="ＦＡ ゴシック"/>
              </a:rPr>
              <a:t>申込にあたりご持参頂く書類</a:t>
            </a:r>
            <a:r>
              <a:rPr lang="en-US" altLang="ja-JP" sz="1800" dirty="0">
                <a:latin typeface="BIZ UDPゴシック" panose="020B0400000000000000" pitchFamily="50" charset="-128"/>
                <a:ea typeface="BIZ UDPゴシック" panose="020B0400000000000000" pitchFamily="50" charset="-128"/>
                <a:cs typeface="ＦＡ ゴシック"/>
              </a:rPr>
              <a:t>】</a:t>
            </a:r>
            <a:br>
              <a:rPr lang="en-US" altLang="ja-JP" sz="2000" spc="170" dirty="0">
                <a:latin typeface="BIZ UDPゴシック" panose="020B0400000000000000" pitchFamily="50" charset="-128"/>
                <a:ea typeface="BIZ UDPゴシック" panose="020B0400000000000000" pitchFamily="50" charset="-128"/>
                <a:cs typeface="ＦＡ ゴシック"/>
              </a:rPr>
            </a:br>
            <a:r>
              <a:rPr lang="ja-JP" altLang="en-US" sz="1100" dirty="0">
                <a:latin typeface="BIZ UDPゴシック" panose="020B0400000000000000" pitchFamily="50" charset="-128"/>
                <a:ea typeface="BIZ UDPゴシック" panose="020B0400000000000000" pitchFamily="50" charset="-128"/>
                <a:cs typeface="ＦＡ ゴシック"/>
              </a:rPr>
              <a:t>書類は、商工会にご用意があります。ホームページからもダウンロード頂けます。</a:t>
            </a:r>
            <a:br>
              <a:rPr lang="en-US" altLang="ja-JP" sz="2000" spc="170" dirty="0">
                <a:latin typeface="BIZ UDPゴシック" panose="020B0400000000000000" pitchFamily="50" charset="-128"/>
                <a:ea typeface="BIZ UDPゴシック" panose="020B0400000000000000" pitchFamily="50" charset="-128"/>
                <a:cs typeface="ＦＡ ゴシック"/>
              </a:rPr>
            </a:br>
            <a:r>
              <a:rPr lang="ja-JP" altLang="en-US" sz="1800" spc="170" dirty="0">
                <a:latin typeface="BIZ UDPゴシック" panose="020B0400000000000000" pitchFamily="50" charset="-128"/>
                <a:ea typeface="BIZ UDPゴシック" panose="020B0400000000000000" pitchFamily="50" charset="-128"/>
                <a:cs typeface="ＦＡ ゴシック"/>
              </a:rPr>
              <a:t>・出店申込書</a:t>
            </a:r>
            <a:br>
              <a:rPr lang="en-US" altLang="ja-JP" sz="1800" spc="170" dirty="0">
                <a:latin typeface="BIZ UDPゴシック" panose="020B0400000000000000" pitchFamily="50" charset="-128"/>
                <a:ea typeface="BIZ UDPゴシック" panose="020B0400000000000000" pitchFamily="50" charset="-128"/>
                <a:cs typeface="ＦＡ ゴシック"/>
              </a:rPr>
            </a:br>
            <a:r>
              <a:rPr lang="ja-JP" altLang="en-US" sz="1800" spc="170" dirty="0">
                <a:latin typeface="BIZ UDPゴシック" panose="020B0400000000000000" pitchFamily="50" charset="-128"/>
                <a:ea typeface="BIZ UDPゴシック" panose="020B0400000000000000" pitchFamily="50" charset="-128"/>
                <a:cs typeface="ＦＡ ゴシック"/>
              </a:rPr>
              <a:t>・営業許可証のコピー</a:t>
            </a:r>
            <a:br>
              <a:rPr lang="en-US" altLang="ja-JP" sz="1800" spc="170" dirty="0">
                <a:solidFill>
                  <a:srgbClr val="FF0000"/>
                </a:solidFill>
                <a:latin typeface="BIZ UDPゴシック" panose="020B0400000000000000" pitchFamily="50" charset="-128"/>
                <a:ea typeface="BIZ UDPゴシック" panose="020B0400000000000000" pitchFamily="50" charset="-128"/>
                <a:cs typeface="ＦＡ ゴシック"/>
              </a:rPr>
            </a:br>
            <a:r>
              <a:rPr lang="ja-JP" altLang="en-US" sz="1800" spc="170" dirty="0">
                <a:latin typeface="BIZ UDPゴシック" panose="020B0400000000000000" pitchFamily="50" charset="-128"/>
                <a:ea typeface="BIZ UDPゴシック" panose="020B0400000000000000" pitchFamily="50" charset="-128"/>
                <a:cs typeface="ＦＡ ゴシック"/>
              </a:rPr>
              <a:t>・誓約書</a:t>
            </a:r>
            <a:br>
              <a:rPr lang="en-US" altLang="ja-JP" sz="1800" spc="170" dirty="0">
                <a:latin typeface="BIZ UDPゴシック" panose="020B0400000000000000" pitchFamily="50" charset="-128"/>
                <a:ea typeface="BIZ UDPゴシック" panose="020B0400000000000000" pitchFamily="50" charset="-128"/>
                <a:cs typeface="ＦＡ ゴシック"/>
              </a:rPr>
            </a:br>
            <a:r>
              <a:rPr lang="ja-JP" altLang="en-US" sz="1800" spc="170" dirty="0">
                <a:latin typeface="BIZ UDPゴシック" panose="020B0400000000000000" pitchFamily="50" charset="-128"/>
                <a:ea typeface="BIZ UDPゴシック" panose="020B0400000000000000" pitchFamily="50" charset="-128"/>
                <a:cs typeface="ＦＡ ゴシック"/>
              </a:rPr>
              <a:t>・臨時出店届</a:t>
            </a:r>
            <a:r>
              <a:rPr lang="ja-JP" altLang="en-US" sz="1100" spc="170" dirty="0">
                <a:latin typeface="BIZ UDPゴシック" panose="020B0400000000000000" pitchFamily="50" charset="-128"/>
                <a:ea typeface="BIZ UDPゴシック" panose="020B0400000000000000" pitchFamily="50" charset="-128"/>
                <a:cs typeface="ＦＡ ゴシック"/>
              </a:rPr>
              <a:t>（キッチンカーの方もご提出頂くよう保健所からお願いがありました。）</a:t>
            </a:r>
            <a:endParaRPr kumimoji="1" lang="ja-JP" altLang="en-US" sz="2000" dirty="0"/>
          </a:p>
        </p:txBody>
      </p:sp>
      <p:sp>
        <p:nvSpPr>
          <p:cNvPr id="4" name="タイトル 1">
            <a:extLst>
              <a:ext uri="{FF2B5EF4-FFF2-40B4-BE49-F238E27FC236}">
                <a16:creationId xmlns:a16="http://schemas.microsoft.com/office/drawing/2014/main" id="{8B0FF9BD-A83D-2DF5-A84A-DF3FF705A3C3}"/>
              </a:ext>
            </a:extLst>
          </p:cNvPr>
          <p:cNvSpPr txBox="1">
            <a:spLocks/>
          </p:cNvSpPr>
          <p:nvPr/>
        </p:nvSpPr>
        <p:spPr>
          <a:xfrm>
            <a:off x="1594112" y="-387640"/>
            <a:ext cx="6706433" cy="1285875"/>
          </a:xfrm>
          <a:prstGeom prst="rect">
            <a:avLst/>
          </a:prstGeom>
        </p:spPr>
        <p:txBody>
          <a:bodyPr vert="horz" lIns="91440" tIns="45720" rIns="91440" bIns="45720" rtlCol="0" anchor="ctr">
            <a:noAutofit/>
          </a:bodyPr>
          <a:lst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a:lstStyle>
          <a:p>
            <a:r>
              <a:rPr lang="ja-JP" altLang="en-US" sz="2400" b="1" spc="170" dirty="0">
                <a:latin typeface="BIZ UDPゴシック" panose="020B0400000000000000" pitchFamily="50" charset="-128"/>
                <a:ea typeface="BIZ UDPゴシック" panose="020B0400000000000000" pitchFamily="50" charset="-128"/>
              </a:rPr>
              <a:t>キッチンカーの出店に際して</a:t>
            </a:r>
            <a:endParaRPr lang="ja-JP" altLang="en-US" sz="2400" b="1" dirty="0"/>
          </a:p>
        </p:txBody>
      </p:sp>
      <p:sp>
        <p:nvSpPr>
          <p:cNvPr id="8" name="四角形: 角を丸くする 7">
            <a:extLst>
              <a:ext uri="{FF2B5EF4-FFF2-40B4-BE49-F238E27FC236}">
                <a16:creationId xmlns:a16="http://schemas.microsoft.com/office/drawing/2014/main" id="{EBC8AAC2-7620-DE5B-2B3D-AB58EC8BFC0A}"/>
              </a:ext>
            </a:extLst>
          </p:cNvPr>
          <p:cNvSpPr/>
          <p:nvPr/>
        </p:nvSpPr>
        <p:spPr>
          <a:xfrm>
            <a:off x="127346" y="6298768"/>
            <a:ext cx="7520881" cy="3455637"/>
          </a:xfrm>
          <a:prstGeom prst="roundRect">
            <a:avLst/>
          </a:prstGeom>
          <a:pattFill prst="wdDnDiag">
            <a:fgClr>
              <a:schemeClr val="bg1">
                <a:lumMod val="95000"/>
              </a:schemeClr>
            </a:fgClr>
            <a:bgClr>
              <a:schemeClr val="bg1">
                <a:lumMod val="8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600" b="1" spc="600" dirty="0">
                <a:solidFill>
                  <a:schemeClr val="tx1"/>
                </a:solidFill>
              </a:rPr>
              <a:t>商工会未加入の事業者様へ</a:t>
            </a:r>
            <a:endParaRPr kumimoji="1" lang="en-US" altLang="ja-JP" sz="3600" b="1" spc="600" dirty="0">
              <a:solidFill>
                <a:schemeClr val="tx1"/>
              </a:solidFill>
            </a:endParaRPr>
          </a:p>
          <a:p>
            <a:endParaRPr kumimoji="1" lang="en-US" altLang="ja-JP" sz="2000" b="1" dirty="0">
              <a:solidFill>
                <a:schemeClr val="tx1"/>
              </a:solidFill>
            </a:endParaRPr>
          </a:p>
          <a:p>
            <a:r>
              <a:rPr kumimoji="1" lang="ja-JP" altLang="en-US" sz="1400" b="1" dirty="0">
                <a:solidFill>
                  <a:schemeClr val="tx1"/>
                </a:solidFill>
              </a:rPr>
              <a:t>応募時点で会員にご加入頂かなくても、応募頂く事は可能です。しかし、抽選等の結果、出店が確定した時点で会員となっていただく必要があります。</a:t>
            </a:r>
            <a:endParaRPr kumimoji="1" lang="en-US" altLang="ja-JP" sz="2400" b="1" dirty="0">
              <a:solidFill>
                <a:schemeClr val="tx1"/>
              </a:solidFill>
            </a:endParaRPr>
          </a:p>
          <a:p>
            <a:r>
              <a:rPr kumimoji="1" lang="ja-JP" altLang="en-US" sz="2400" b="1" dirty="0">
                <a:solidFill>
                  <a:schemeClr val="tx1"/>
                </a:solidFill>
              </a:rPr>
              <a:t>商工会のご加入について</a:t>
            </a:r>
            <a:endParaRPr kumimoji="1" lang="en-US" altLang="ja-JP" sz="2400" b="1" dirty="0">
              <a:solidFill>
                <a:schemeClr val="tx1"/>
              </a:solidFill>
            </a:endParaRPr>
          </a:p>
          <a:p>
            <a:r>
              <a:rPr kumimoji="1" lang="ja-JP" altLang="en-US" sz="2400" b="1" dirty="0">
                <a:solidFill>
                  <a:schemeClr val="tx1"/>
                </a:solidFill>
              </a:rPr>
              <a:t>詳しくは、日野市商工会へご連絡ください</a:t>
            </a:r>
            <a:endParaRPr kumimoji="1" lang="en-US" altLang="ja-JP" sz="2400" b="1" dirty="0">
              <a:solidFill>
                <a:schemeClr val="tx1"/>
              </a:solidFill>
            </a:endParaRPr>
          </a:p>
          <a:p>
            <a:r>
              <a:rPr kumimoji="1" lang="ja-JP" altLang="en-US" sz="5400" b="1" dirty="0">
                <a:solidFill>
                  <a:schemeClr val="tx1"/>
                </a:solidFill>
              </a:rPr>
              <a:t>☎</a:t>
            </a:r>
            <a:r>
              <a:rPr kumimoji="1" lang="en-US" altLang="ja-JP" sz="5400" b="1" dirty="0">
                <a:solidFill>
                  <a:schemeClr val="tx1"/>
                </a:solidFill>
              </a:rPr>
              <a:t>042-581-3666</a:t>
            </a:r>
            <a:endParaRPr kumimoji="1" lang="ja-JP" altLang="en-US" sz="5400" b="1" dirty="0">
              <a:solidFill>
                <a:schemeClr val="tx1"/>
              </a:solidFill>
            </a:endParaRPr>
          </a:p>
        </p:txBody>
      </p:sp>
      <p:sp>
        <p:nvSpPr>
          <p:cNvPr id="3" name="正方形/長方形 2">
            <a:extLst>
              <a:ext uri="{FF2B5EF4-FFF2-40B4-BE49-F238E27FC236}">
                <a16:creationId xmlns:a16="http://schemas.microsoft.com/office/drawing/2014/main" id="{B10D8B08-5122-85D1-1D46-1C01B842D367}"/>
              </a:ext>
            </a:extLst>
          </p:cNvPr>
          <p:cNvSpPr/>
          <p:nvPr/>
        </p:nvSpPr>
        <p:spPr>
          <a:xfrm>
            <a:off x="155084" y="10444295"/>
            <a:ext cx="7520881" cy="393436"/>
          </a:xfrm>
          <a:prstGeom prst="rect">
            <a:avLst/>
          </a:prstGeom>
          <a:solidFill>
            <a:srgbClr val="FF0000"/>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この機会に日野市商工会の加入をご検討ください。</a:t>
            </a:r>
          </a:p>
        </p:txBody>
      </p:sp>
      <p:sp>
        <p:nvSpPr>
          <p:cNvPr id="5" name="正方形/長方形 4">
            <a:extLst>
              <a:ext uri="{FF2B5EF4-FFF2-40B4-BE49-F238E27FC236}">
                <a16:creationId xmlns:a16="http://schemas.microsoft.com/office/drawing/2014/main" id="{ACD80842-6868-A70E-08EB-64428325CE3F}"/>
              </a:ext>
            </a:extLst>
          </p:cNvPr>
          <p:cNvSpPr/>
          <p:nvPr/>
        </p:nvSpPr>
        <p:spPr>
          <a:xfrm>
            <a:off x="155084" y="10000748"/>
            <a:ext cx="7520881" cy="393436"/>
          </a:xfrm>
          <a:prstGeom prst="rect">
            <a:avLst/>
          </a:prstGeom>
          <a:solidFill>
            <a:srgbClr val="C00000"/>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～日野市商工会にまだご加入されていない事業者様へ～</a:t>
            </a:r>
          </a:p>
        </p:txBody>
      </p:sp>
      <p:sp>
        <p:nvSpPr>
          <p:cNvPr id="7" name="テキスト ボックス 6">
            <a:extLst>
              <a:ext uri="{FF2B5EF4-FFF2-40B4-BE49-F238E27FC236}">
                <a16:creationId xmlns:a16="http://schemas.microsoft.com/office/drawing/2014/main" id="{0E703283-B958-1644-0676-4D6464FCF0B0}"/>
              </a:ext>
            </a:extLst>
          </p:cNvPr>
          <p:cNvSpPr txBox="1"/>
          <p:nvPr/>
        </p:nvSpPr>
        <p:spPr>
          <a:xfrm>
            <a:off x="155084" y="3303441"/>
            <a:ext cx="7520881" cy="2616101"/>
          </a:xfrm>
          <a:prstGeom prst="rect">
            <a:avLst/>
          </a:prstGeom>
          <a:noFill/>
        </p:spPr>
        <p:txBody>
          <a:bodyPr wrap="square">
            <a:spAutoFit/>
          </a:bodyPr>
          <a:lstStyle/>
          <a:p>
            <a:pPr algn="just"/>
            <a:r>
              <a:rPr lang="en-US" altLang="ja-JP"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注意事項</a:t>
            </a:r>
            <a:r>
              <a:rPr lang="en-US"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en-US"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・名義貸しによる出</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店</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は行わないこと</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・提出した品目のみを取り扱うこと</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・搬入・搬出時車両については最徐行で十分注意して走行すること</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・許可（警察署、税務署等）を要する品目については、出</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店</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者が取得してください。</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※飲食関係出店者における保健所への許可申請は、商工会が一括して行います。</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・酒類専門卸・小売業者以外の出店者は、酒類を販売しないでください。</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・当日調理した食品、道具は会場内の水道で絶対に洗わないこと。</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また、油等を排水溝に流さないこと</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・火器を使用する場合は、消火器を用意すること</a:t>
            </a:r>
          </a:p>
        </p:txBody>
      </p:sp>
      <p:pic>
        <p:nvPicPr>
          <p:cNvPr id="9" name="図 8">
            <a:extLst>
              <a:ext uri="{FF2B5EF4-FFF2-40B4-BE49-F238E27FC236}">
                <a16:creationId xmlns:a16="http://schemas.microsoft.com/office/drawing/2014/main" id="{320A7EBE-868C-04D6-392E-C786E8EB0010}"/>
              </a:ext>
            </a:extLst>
          </p:cNvPr>
          <p:cNvPicPr>
            <a:picLocks noChangeAspect="1"/>
          </p:cNvPicPr>
          <p:nvPr/>
        </p:nvPicPr>
        <p:blipFill>
          <a:blip r:embed="rId2"/>
          <a:stretch>
            <a:fillRect/>
          </a:stretch>
        </p:blipFill>
        <p:spPr>
          <a:xfrm>
            <a:off x="5757137" y="531402"/>
            <a:ext cx="1467055" cy="1686160"/>
          </a:xfrm>
          <a:prstGeom prst="rect">
            <a:avLst/>
          </a:prstGeom>
        </p:spPr>
      </p:pic>
    </p:spTree>
    <p:extLst>
      <p:ext uri="{BB962C8B-B14F-4D97-AF65-F5344CB8AC3E}">
        <p14:creationId xmlns:p14="http://schemas.microsoft.com/office/powerpoint/2010/main" val="8402153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4029</TotalTime>
  <Words>809</Words>
  <Application>Microsoft Office PowerPoint</Application>
  <PresentationFormat>ユーザー設定</PresentationFormat>
  <Paragraphs>57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Arial Unicode MS</vt:lpstr>
      <vt:lpstr>BIZ UDPゴシック</vt:lpstr>
      <vt:lpstr>HGPｺﾞｼｯｸE</vt:lpstr>
      <vt:lpstr>游ゴシック</vt:lpstr>
      <vt:lpstr>Arial</vt:lpstr>
      <vt:lpstr>Calibri</vt:lpstr>
      <vt:lpstr>Calibri Light</vt:lpstr>
      <vt:lpstr>Office テーマ</vt:lpstr>
      <vt:lpstr>PowerPoint プレゼンテーション</vt:lpstr>
      <vt:lpstr>【申込にあたりご持参頂く書類】 書類は、商工会にご用意があります。ホームページからもダウンロード頂けます。 ・出店申込書 ・営業許可証のコピー ・誓約書 ・臨時出店届（キッチンカーの方もご提出頂くよう保健所からお願いがありました。）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CL22</dc:creator>
  <cp:lastModifiedBy>CL27</cp:lastModifiedBy>
  <cp:revision>104</cp:revision>
  <cp:lastPrinted>2026-02-04T06:28:49Z</cp:lastPrinted>
  <dcterms:created xsi:type="dcterms:W3CDTF">2023-04-06T06:46:30Z</dcterms:created>
  <dcterms:modified xsi:type="dcterms:W3CDTF">2026-02-09T10:26:49Z</dcterms:modified>
</cp:coreProperties>
</file>